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368" r:id="rId4"/>
    <p:sldId id="377" r:id="rId5"/>
    <p:sldId id="412" r:id="rId6"/>
    <p:sldId id="447" r:id="rId7"/>
    <p:sldId id="383" r:id="rId8"/>
    <p:sldId id="398" r:id="rId9"/>
    <p:sldId id="382" r:id="rId10"/>
    <p:sldId id="384" r:id="rId11"/>
    <p:sldId id="386" r:id="rId12"/>
    <p:sldId id="400" r:id="rId13"/>
    <p:sldId id="454" r:id="rId14"/>
    <p:sldId id="399" r:id="rId15"/>
    <p:sldId id="391" r:id="rId16"/>
    <p:sldId id="396" r:id="rId17"/>
    <p:sldId id="452" r:id="rId18"/>
    <p:sldId id="450" r:id="rId19"/>
    <p:sldId id="453" r:id="rId20"/>
    <p:sldId id="437" r:id="rId21"/>
    <p:sldId id="438" r:id="rId22"/>
    <p:sldId id="445" r:id="rId23"/>
    <p:sldId id="444" r:id="rId24"/>
    <p:sldId id="443" r:id="rId25"/>
    <p:sldId id="446" r:id="rId26"/>
    <p:sldId id="439" r:id="rId27"/>
    <p:sldId id="315" r:id="rId2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2525"/>
    <a:srgbClr val="FF9900"/>
    <a:srgbClr val="FFCC00"/>
    <a:srgbClr val="DF0769"/>
    <a:srgbClr val="B9132B"/>
    <a:srgbClr val="A14D07"/>
    <a:srgbClr val="99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89220" autoAdjust="0"/>
  </p:normalViewPr>
  <p:slideViewPr>
    <p:cSldViewPr>
      <p:cViewPr varScale="1">
        <p:scale>
          <a:sx n="66" d="100"/>
          <a:sy n="66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324CB-5DB1-4CD6-B515-479C8D7DDCB7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D34E4-E543-4190-85E7-9C006714BD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75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50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9824E7-1EF9-4F9C-8188-B268AFD5BE8A}" type="slidenum">
              <a:rPr lang="tr-TR" altLang="tr-T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87030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Miktar olarak yaklaşık 2 milyon ton ile sarımsak</a:t>
            </a:r>
            <a:r>
              <a:rPr lang="tr-TR" baseline="0" dirty="0" smtClean="0"/>
              <a:t> 1. sırada yer almakla birlikte, 3,6 milyar $ ticareti ile uçucu yağlar en yüksek tutarı oluşturmaktadır. Toplam ticaretin yaklaşık %30’luk kısmını oluşturmaktadır. Tutar olarak sarımsak 2., Diğer baharatlar grubu 3.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6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Çin’in 3.2 milyar $ Toplam TAB</a:t>
            </a:r>
            <a:r>
              <a:rPr lang="tr-TR" baseline="0" dirty="0" smtClean="0"/>
              <a:t> </a:t>
            </a:r>
            <a:r>
              <a:rPr lang="tr-TR" dirty="0" smtClean="0"/>
              <a:t>ihracat tutarının, </a:t>
            </a:r>
            <a:r>
              <a:rPr lang="tr-TR" baseline="0" dirty="0" smtClean="0"/>
              <a:t>2 milyar $ sarımsak oluşturmaktadır. Sarımsak çıkarıldığı zaman 2. sıraya gerilemektedir.</a:t>
            </a:r>
          </a:p>
          <a:p>
            <a:r>
              <a:rPr lang="tr-TR" baseline="0" dirty="0" smtClean="0"/>
              <a:t>Toplam ticaret tutarlarına bakıldığında, İthalatçı ilk 3 ülke ABD, Endonezya ve Almanya, İhracatçı ilk üç ülke Çin, Hindistan ve ABD’dir.</a:t>
            </a:r>
          </a:p>
          <a:p>
            <a:r>
              <a:rPr lang="tr-TR" baseline="0" dirty="0" smtClean="0"/>
              <a:t>Ülkemiz, 43 milyon $ ile ithalatta 39. sırada ve 177 milyon $ ile  ihracatta 18.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79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Dünyadaki yerimizi doğrular şekilde ülkemiz dış ticaretinde</a:t>
            </a:r>
            <a:r>
              <a:rPr lang="tr-TR" baseline="0" dirty="0" smtClean="0"/>
              <a:t> baharatlar 140 milyon$ ihracat ile ön plana çıkmaktadır. 2014 yılında, İlaç-Eczacılıkta 17 milyon $, Uçucu Yağda 32 milyon $, </a:t>
            </a:r>
            <a:r>
              <a:rPr lang="tr-TR" baseline="0" dirty="0" err="1" smtClean="0"/>
              <a:t>Alkaloidlerde</a:t>
            </a:r>
            <a:r>
              <a:rPr lang="tr-TR" baseline="0" dirty="0" smtClean="0"/>
              <a:t> 34 milyon $ ihracat gerçekleşmiştir. İthalatımızda en yüksek ithalat baharatlarda gerçekleşmiştir. Baharatların ithalatında büyük oranda ülkemizde yetiştirilemeyen ürünler, ihracat amaçlı ithalat ve düşük fiyat nedeniyle gerçekleşmektedir.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570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Grupta en çok ihraç</a:t>
            </a:r>
            <a:r>
              <a:rPr lang="tr-TR" baseline="0" dirty="0" smtClean="0"/>
              <a:t> edilen ilk 3 ürün sırasıyla Kekik, Defne, Kimyondur.  İthalatta ise ilk üç sıra Sarımsak, karabiber ve Çemen, Biberiye, Sumak, Çörekotu, Mahlep grubu oluşturmaktadır. 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4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71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141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62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92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28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65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69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86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 TAB üretimine miktar açısından bakıldığında,</a:t>
            </a:r>
            <a:r>
              <a:rPr lang="tr-TR" baseline="0" dirty="0" smtClean="0"/>
              <a:t> Çin toplam üretimin %57’sini gerçekleştirerek ilk sırayı almaktadır. Çin’i, %14 üretimle Hindistan ve %2 üretimle Rusya Takip etmektedir. Toplamda, Ülkemiz  %0,7 üretimle 17. sırada yer almaktadır. Diğer Baharatlar grubunda Ülkemiz Grubun %6’sını üreterek 3.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12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Tabloda </a:t>
            </a:r>
            <a:r>
              <a:rPr lang="tr-TR" dirty="0" err="1" smtClean="0"/>
              <a:t>TAB’de</a:t>
            </a:r>
            <a:r>
              <a:rPr lang="tr-TR" dirty="0" smtClean="0"/>
              <a:t> 2000</a:t>
            </a:r>
            <a:r>
              <a:rPr lang="tr-TR" baseline="0" dirty="0" smtClean="0"/>
              <a:t> yılından itibaren üretim miktarları görülmektedir. Üretim Miktarları yıllara göre değişiklik göstermekle birlikte. Burada dikkati çeken husus, şimdiye kadar istatistiki verilerde yer almayan bazı ürünlerin de verilerinin kayıt altına alındığı görülmektedir.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80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5C25-98FA-4DDD-94B6-845E7425D3A3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F0F3-8170-4A50-9BAD-A4259E09B3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7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EB88-41CE-45DF-83E7-A05A877ABDAB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51F0-296B-4C4F-9E7A-C3A7F16E98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4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64C1-4D91-4B46-8648-03C7A09DA9F4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25F7-AAE8-4C49-AF70-68F46407EC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73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724-CB0F-448C-9EFE-204187B1D7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71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FD1C-D91F-439F-859D-62A1932302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60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43F4-0382-4060-8E0F-D9BE31DB08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59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74E0-FFAB-404D-B2C3-98CA355817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2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9697-50F6-43DF-92EB-04CCC2FD5E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7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405D-5404-4851-9E62-F40D51FF2A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16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43E-D39E-431C-9DAC-217ADCC420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7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65CA-14AC-41A7-824D-0572721C26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12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E670-5325-4448-A6EF-54B3FC9B6A90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9928-1FF6-4FCA-AEFD-C185C5170C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88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63C5-8740-48E9-8001-5A60C3A4D6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36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4EAE-0159-4CF6-9E19-DFFC162F70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11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3E55-EAA3-468E-B505-7B37D8A5C2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52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7FB8-6E58-4E0B-B66B-6BA653AEC8C2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FDAA-D5EA-47C6-9258-D8025ABF77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2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99CF-CC77-4F66-A313-3D2D996AAFA8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53E3-8240-4014-A0A0-E5FD46AC1D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9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BBC8-6EA5-43CB-A214-FCF5C5941C16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E414-A2E0-47C3-A4F3-80674AC350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40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DFBA-7508-4005-BB1D-FA30AFC99402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4540-B84E-45BE-9D44-861B2C7B8F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98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59C9-9579-497D-8C4C-84D2DA08024B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AAF8-02F4-4DCF-81BB-F3E0FB8F8C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3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C57D-9E5A-4A27-885E-91894764FAF0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EB22-5CD8-4777-8647-7F1B59238D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54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BE89-71BE-429A-9B25-139FB8C3A621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03BB-D12F-4769-90DD-113D49EA10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4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6D865-16B1-439D-A0BB-CC29C908B173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68566-54CD-47AB-BE7E-A8479C8490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29" name="Picture 2" descr="C:\Users\mgokbulut\Desktop\calısma\Resim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2725"/>
            <a:ext cx="86915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9BAB02-1475-4589-9114-28AD9E2FC3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345113" y="64008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Rectangle 6"/>
          <p:cNvSpPr txBox="1">
            <a:spLocks noChangeArrowheads="1"/>
          </p:cNvSpPr>
          <p:nvPr/>
        </p:nvSpPr>
        <p:spPr bwMode="auto">
          <a:xfrm>
            <a:off x="669256" y="1173485"/>
            <a:ext cx="7948364" cy="12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3600" b="1" dirty="0" smtClean="0">
                <a:solidFill>
                  <a:schemeClr val="bg1"/>
                </a:solidFill>
              </a:rPr>
              <a:t>Tıbbi - Aromatik </a:t>
            </a:r>
            <a:r>
              <a:rPr lang="tr-TR" altLang="tr-TR" sz="3600" b="1" dirty="0">
                <a:solidFill>
                  <a:schemeClr val="bg1"/>
                </a:solidFill>
              </a:rPr>
              <a:t>Bitkiler 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20725" y="4437112"/>
            <a:ext cx="3922713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kern="0" dirty="0" err="1" smtClean="0">
                <a:solidFill>
                  <a:prstClr val="white"/>
                </a:solidFill>
                <a:latin typeface="+mn-lt"/>
              </a:rPr>
              <a:t>Dr.Ahmet</a:t>
            </a:r>
            <a:r>
              <a:rPr lang="tr-TR" sz="2800" b="1" u="sng" kern="0" dirty="0" smtClean="0">
                <a:solidFill>
                  <a:prstClr val="white"/>
                </a:solidFill>
                <a:latin typeface="+mn-lt"/>
              </a:rPr>
              <a:t> GÜNEŞ</a:t>
            </a:r>
            <a:endParaRPr lang="tr-TR" sz="2800" b="1" kern="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kern="0" dirty="0" smtClean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dirty="0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5" y="971550"/>
            <a:ext cx="28797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57552-10A6-4690-8D32-1458090B146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Üretim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74478"/>
              </p:ext>
            </p:extLst>
          </p:nvPr>
        </p:nvGraphicFramePr>
        <p:xfrm>
          <a:off x="3344863" y="1557338"/>
          <a:ext cx="5619751" cy="4699004"/>
        </p:xfrm>
        <a:graphic>
          <a:graphicData uri="http://schemas.openxmlformats.org/drawingml/2006/table">
            <a:tbl>
              <a:tblPr/>
              <a:tblGrid>
                <a:gridCol w="1978785"/>
                <a:gridCol w="791515"/>
                <a:gridCol w="949817"/>
                <a:gridCol w="949817"/>
                <a:gridCol w="949817"/>
              </a:tblGrid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Kırmızı Biber 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21.340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186.272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186.291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Sarımsak (kuru)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76.936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Haşhaş (Kapsül)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11.564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12.403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33.555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16.223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Kimyon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12.587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15.570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Keçi Boynuzu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14.172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13.985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Kekik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11.190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11.752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Gül (Yağlık)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10.831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Anason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13.992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9.309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Rezene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Şerbetçiotu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Lavanta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Oğulotu (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Melissa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Buy (Çemen Otu)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Çörekotu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Adaçayı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Kişniş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348038" y="971550"/>
            <a:ext cx="5616575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/>
              <a:t>Türkiye Tıbbi ve Aromatik Bitkiler Üretimi  </a:t>
            </a:r>
            <a:r>
              <a:rPr lang="tr-TR" b="1" baseline="30000" dirty="0" smtClean="0"/>
              <a:t>*</a:t>
            </a:r>
            <a:r>
              <a:rPr lang="tr-TR" b="1" dirty="0" smtClean="0"/>
              <a:t>   </a:t>
            </a:r>
            <a:r>
              <a:rPr lang="tr-TR" b="1" dirty="0"/>
              <a:t>(ton)</a:t>
            </a:r>
          </a:p>
        </p:txBody>
      </p:sp>
      <p:sp>
        <p:nvSpPr>
          <p:cNvPr id="21620" name="Metin kutusu 6"/>
          <p:cNvSpPr txBox="1">
            <a:spLocks noChangeArrowheads="1"/>
          </p:cNvSpPr>
          <p:nvPr/>
        </p:nvSpPr>
        <p:spPr bwMode="auto">
          <a:xfrm>
            <a:off x="311150" y="5549900"/>
            <a:ext cx="287972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Kimyon   </a:t>
            </a:r>
          </a:p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Cuminum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cyminum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348038" y="6381328"/>
            <a:ext cx="453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Bitkisel Üretim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023196"/>
            <a:ext cx="86328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22CC2-435D-425C-912E-0AFDDDD9759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Ticaret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323850" y="1412875"/>
          <a:ext cx="8640764" cy="3024187"/>
        </p:xfrm>
        <a:graphic>
          <a:graphicData uri="http://schemas.openxmlformats.org/drawingml/2006/table">
            <a:tbl>
              <a:tblPr/>
              <a:tblGrid>
                <a:gridCol w="1511014"/>
                <a:gridCol w="653066"/>
                <a:gridCol w="883559"/>
                <a:gridCol w="845144"/>
                <a:gridCol w="507340"/>
                <a:gridCol w="1362219"/>
                <a:gridCol w="653066"/>
                <a:gridCol w="883559"/>
                <a:gridCol w="845144"/>
                <a:gridCol w="496653"/>
              </a:tblGrid>
              <a:tr h="581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Ürün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 %'si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Ürün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 %'si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Uçucu yağlar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205.186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3.678.184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Karanfil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66.121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712.425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225.576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3.637.140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55.268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388.062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Baharatlar, diğer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363.379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1.350.913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Şerbetçiotu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48.631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340.420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417.297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1.463.937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36.799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333.935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Sarımsak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1.850.917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2.355.292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Tarçın (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canella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141.583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317.784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1.975.108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2.834.780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133.350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322.690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 biber ve biber,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546.853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1.308.303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 tohumu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84.112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153.676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536.163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1.317.222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87.657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173.960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Zencefil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537.350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672.431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170.704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152.955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137.384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643.373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110.191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Anason, Çin anasonu, rezene, kişniş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305.412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601.348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Vanilya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6.294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123.409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295.018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598.749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112.613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850" y="960438"/>
            <a:ext cx="8640763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Dünya Tıbbi ve Aromatik Bitkiler İthalat, İhracat, Miktar, Tutarları ve </a:t>
            </a:r>
            <a:r>
              <a:rPr lang="tr-TR" sz="1400" b="1" dirty="0" smtClean="0"/>
              <a:t>Yüzdeleri </a:t>
            </a:r>
            <a:r>
              <a:rPr lang="tr-TR" sz="1400" b="1" baseline="30000" dirty="0" smtClean="0"/>
              <a:t>*</a:t>
            </a:r>
            <a:endParaRPr lang="tr-TR" sz="1400" b="1" baseline="300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2843213" y="4581525"/>
          <a:ext cx="3860800" cy="400050"/>
        </p:xfrm>
        <a:graphic>
          <a:graphicData uri="http://schemas.openxmlformats.org/drawingml/2006/table">
            <a:tbl>
              <a:tblPr/>
              <a:tblGrid>
                <a:gridCol w="1498600"/>
                <a:gridCol w="647700"/>
                <a:gridCol w="876300"/>
                <a:gridCol w="838200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4.326.542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11.767.140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4.029.743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11.936.652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772" name="Metin kutusu 6"/>
          <p:cNvSpPr txBox="1">
            <a:spLocks noChangeArrowheads="1"/>
          </p:cNvSpPr>
          <p:nvPr/>
        </p:nvSpPr>
        <p:spPr bwMode="auto">
          <a:xfrm>
            <a:off x="6985000" y="5939839"/>
            <a:ext cx="1979613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Adaçayı</a:t>
            </a:r>
          </a:p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Salvia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fruticosa</a:t>
            </a:r>
            <a:r>
              <a:rPr lang="tr-TR" altLang="tr-TR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235850" y="4581128"/>
            <a:ext cx="172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FAO, 2011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tr-TR" sz="3600" dirty="0">
                <a:cs typeface="Times New Roman" panose="02020603050405020304" pitchFamily="18" charset="0"/>
              </a:rPr>
              <a:t>D</a:t>
            </a:r>
            <a:r>
              <a:rPr lang="tr-TR" altLang="tr-TR" dirty="0">
                <a:cs typeface="Times New Roman" panose="02020603050405020304" pitchFamily="18" charset="0"/>
              </a:rPr>
              <a:t>ünya’da bitkisel droglar için başlıca ticaret merkezleri:</a:t>
            </a:r>
          </a:p>
          <a:p>
            <a:pPr algn="just"/>
            <a:r>
              <a:rPr lang="tr-TR" altLang="tr-TR" dirty="0">
                <a:cs typeface="Times New Roman" panose="02020603050405020304" pitchFamily="18" charset="0"/>
              </a:rPr>
              <a:t> </a:t>
            </a:r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Almanya (Hamburg), </a:t>
            </a:r>
          </a:p>
          <a:p>
            <a:pPr algn="just"/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 ABD (New York) </a:t>
            </a:r>
          </a:p>
          <a:p>
            <a:pPr algn="just"/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 ve Hong Kong’ dur.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25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5078413"/>
            <a:ext cx="86407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BBC4D-DB18-4B4E-AD65-F6269A4BCE7C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Ticaret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3850" y="960438"/>
            <a:ext cx="8640763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Sırasıyla Ülkelerin  Tıbbi ve Aromatik Bitkiler İthalat, İhracat, Miktar, Tutarları ve Yüzdeleri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51923"/>
              </p:ext>
            </p:extLst>
          </p:nvPr>
        </p:nvGraphicFramePr>
        <p:xfrm>
          <a:off x="323850" y="1340768"/>
          <a:ext cx="8640763" cy="3317582"/>
        </p:xfrm>
        <a:graphic>
          <a:graphicData uri="http://schemas.openxmlformats.org/drawingml/2006/table">
            <a:tbl>
              <a:tblPr/>
              <a:tblGrid>
                <a:gridCol w="1871886"/>
                <a:gridCol w="792088"/>
                <a:gridCol w="936104"/>
                <a:gridCol w="432048"/>
                <a:gridCol w="2088232"/>
                <a:gridCol w="936104"/>
                <a:gridCol w="1008112"/>
                <a:gridCol w="576189"/>
              </a:tblGrid>
              <a:tr h="6050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çı Ülke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 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 Değer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İhracatçı Ülke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 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 Değer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700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374.343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1.472.995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1.910.282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3.242.388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507.585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726.987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624.954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1.663.940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119.055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661.797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98.039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655.322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Japonya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186.137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624.734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İspanya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119.644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515.587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Fransa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64.074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567.480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507.235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İngiltere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110.090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530.787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Fransa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32.819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447.636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137.569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419.520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103.762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397.132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Singapur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64.708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405.182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Arjantin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103.166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390.488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Brezilya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181.279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366.079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İran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28.796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339.040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Malezya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219.165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337.795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Brezilya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71.696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295.080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(39.)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13.106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43.341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(18.)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59.978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177.888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Dünya Toplam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4.326.542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11.767.140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Dünya Toplam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4.029.743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11.936.652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82" name="Metin kutusu 6"/>
          <p:cNvSpPr txBox="1">
            <a:spLocks noChangeArrowheads="1"/>
          </p:cNvSpPr>
          <p:nvPr/>
        </p:nvSpPr>
        <p:spPr bwMode="auto">
          <a:xfrm>
            <a:off x="7236296" y="5896630"/>
            <a:ext cx="171615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Çöven</a:t>
            </a:r>
          </a:p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 smtClean="0">
                <a:solidFill>
                  <a:schemeClr val="bg1"/>
                </a:solidFill>
              </a:rPr>
              <a:t>Gypsophila</a:t>
            </a:r>
            <a:r>
              <a:rPr lang="tr-TR" altLang="tr-TR" sz="1400" b="1" i="1" dirty="0" smtClean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 smtClean="0">
                <a:solidFill>
                  <a:schemeClr val="bg1"/>
                </a:solidFill>
              </a:rPr>
              <a:t>arrostii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23849" y="4725144"/>
            <a:ext cx="172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FAO, 2011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3092-E4A5-499D-AD93-F2B657A4AB5A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Dış Ticaret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39750" y="960438"/>
            <a:ext cx="8064500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Türkiye  Toplam Tıbbi ve Aromatik Bitkiler İthalat, İhracat, Miktar ve </a:t>
            </a:r>
            <a:r>
              <a:rPr lang="tr-TR" sz="1400" b="1" dirty="0" smtClean="0"/>
              <a:t>Tutarları </a:t>
            </a:r>
            <a:r>
              <a:rPr lang="tr-TR" sz="1400" b="1" baseline="30000" dirty="0" smtClean="0"/>
              <a:t>*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3850" y="6519827"/>
            <a:ext cx="223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2014 Dış Ticaret verileri</a:t>
            </a:r>
            <a:endParaRPr lang="tr-TR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3" y="1609879"/>
            <a:ext cx="83058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3DCB2-C090-42C8-877E-A9743DA7DB7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Dış Ticaret - Baharatlar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75256"/>
              </p:ext>
            </p:extLst>
          </p:nvPr>
        </p:nvGraphicFramePr>
        <p:xfrm>
          <a:off x="323527" y="1412776"/>
          <a:ext cx="8641086" cy="4693920"/>
        </p:xfrm>
        <a:graphic>
          <a:graphicData uri="http://schemas.openxmlformats.org/drawingml/2006/table">
            <a:tbl>
              <a:tblPr/>
              <a:tblGrid>
                <a:gridCol w="3868112"/>
                <a:gridCol w="812409"/>
                <a:gridCol w="900612"/>
                <a:gridCol w="899588"/>
                <a:gridCol w="778897"/>
                <a:gridCol w="690734"/>
                <a:gridCol w="690734"/>
              </a:tblGrid>
              <a:tr h="51745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Ürünler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 Miktar (ton)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 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(1.000 $)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 Miktar (ton)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(1.000 $)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İhracatta % payı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İthalatta % Payı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20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15.583,14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60.050,88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6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Defne yaprakları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12.270,93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35.799,27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73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Kimyon tohumları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15.398,65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2.031,50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4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Anason ve Çin anasonu tohumları, Karaman kimyonu tohumları, rezene tohumları, ardıç meyveleri;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3.808,88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14.186,42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3.971,53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Çemen, Biberiye, Sumak, Çörekotu, Mahlep vd.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2.899,24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8.842,68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4.226,17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3.707,64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9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Capsicum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pimenta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cinsi biber (kurutulmuş)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5.777,00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1.697,35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3.648,73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6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Karabiber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3.286,56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5.220,01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3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 baharatların karışımlar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9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Vanilya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6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Sarımsaklar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3.895,58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10.940,43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Tarçın ve tarçın ağacı çiçekleri (ezilmemiş/öğütülmemiş)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6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Karanfil (bütün halindeki meyve, tane ve sapları)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2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Zerdeçal (curcuma)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Zencefil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52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şerbetçi otu kozalakları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1.849,09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42.663,22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144.372,42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41.867,60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7" y="960438"/>
            <a:ext cx="8641085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2014 Yılı Toplam </a:t>
            </a:r>
            <a:r>
              <a:rPr lang="tr-TR" sz="1400" b="1" dirty="0"/>
              <a:t>Baharat İthalat, İhracat Miktar ve Tutarı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3850" y="6519827"/>
            <a:ext cx="223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2014 Dış Ticaret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/>
              <a:t>   </a:t>
            </a:r>
            <a:r>
              <a:rPr lang="tr-TR" altLang="tr-TR" sz="2800" dirty="0" smtClean="0"/>
              <a:t>Türkiye </a:t>
            </a:r>
            <a:r>
              <a:rPr lang="tr-TR" altLang="tr-TR" sz="2800" dirty="0"/>
              <a:t>dünya genelinde yaklaşık 100 ülkeye tıbbi ve aromatik bitki dış </a:t>
            </a:r>
            <a:r>
              <a:rPr lang="tr-TR" altLang="tr-TR" sz="2800" dirty="0" smtClean="0"/>
              <a:t>satımını gerçekleştirmektedir</a:t>
            </a:r>
            <a:r>
              <a:rPr lang="tr-TR" altLang="tr-TR" sz="2800" dirty="0"/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</a:t>
            </a:r>
            <a:r>
              <a:rPr lang="tr-TR" altLang="tr-TR" sz="2800" u="sng" dirty="0">
                <a:solidFill>
                  <a:srgbClr val="C00000"/>
                </a:solidFill>
              </a:rPr>
              <a:t>Dış satım yaptığı başlıca ülkeler: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ABD, Almanya, Vietnam, Hollanda, Polonya, Brezilya, Kanada, İtalya, Belçika, Yunanistan, Fransa ve Japonya’dır.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83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873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2400" dirty="0"/>
              <a:t>Uçucu yağlar ve aromatik ekstreler, koku ve tat endüstrisi tarafından </a:t>
            </a:r>
            <a:r>
              <a:rPr lang="tr-TR" altLang="tr-TR" sz="2400" dirty="0">
                <a:solidFill>
                  <a:srgbClr val="C00000"/>
                </a:solidFill>
              </a:rPr>
              <a:t>parfüm</a:t>
            </a:r>
            <a:r>
              <a:rPr lang="tr-TR" altLang="tr-TR" sz="2400" dirty="0">
                <a:solidFill>
                  <a:srgbClr val="CC0000"/>
                </a:solidFill>
              </a:rPr>
              <a:t>,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gıda katkıları,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temizlik ürünleri, kozmetikler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ve ilaçların terkibinde </a:t>
            </a:r>
            <a:r>
              <a:rPr lang="tr-TR" altLang="tr-TR" sz="2400" dirty="0"/>
              <a:t>kullanılmaktadırlar.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Özellikle </a:t>
            </a:r>
            <a:r>
              <a:rPr lang="tr-TR" altLang="tr-TR" sz="2400" dirty="0"/>
              <a:t>son yıllarda aromaterapide kullanımları yaygınlaşmıştır.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Dünya </a:t>
            </a:r>
            <a:r>
              <a:rPr lang="tr-TR" altLang="tr-TR" sz="2400" dirty="0"/>
              <a:t>uçucu yağ üretiminin </a:t>
            </a:r>
            <a:r>
              <a:rPr lang="tr-TR" altLang="tr-TR" sz="2400" dirty="0">
                <a:solidFill>
                  <a:srgbClr val="CC0000"/>
                </a:solidFill>
              </a:rPr>
              <a:t>%3’ü </a:t>
            </a:r>
            <a:r>
              <a:rPr lang="tr-TR" altLang="tr-TR" sz="2400" dirty="0"/>
              <a:t>ilaç sanayi, </a:t>
            </a:r>
            <a:r>
              <a:rPr lang="tr-TR" altLang="tr-TR" sz="2400" dirty="0" smtClean="0">
                <a:solidFill>
                  <a:srgbClr val="CC0000"/>
                </a:solidFill>
              </a:rPr>
              <a:t>% 34’ü </a:t>
            </a:r>
            <a:r>
              <a:rPr lang="tr-TR" altLang="tr-TR" sz="2400" dirty="0"/>
              <a:t>alkolsüz içkiler ve </a:t>
            </a:r>
            <a:r>
              <a:rPr lang="tr-TR" altLang="tr-TR" sz="2400" dirty="0">
                <a:solidFill>
                  <a:srgbClr val="CC0000"/>
                </a:solidFill>
              </a:rPr>
              <a:t>% 63’ü </a:t>
            </a:r>
            <a:r>
              <a:rPr lang="tr-TR" altLang="tr-TR" sz="2400" dirty="0"/>
              <a:t>koku ve tat endüstrisi tarafından </a:t>
            </a:r>
            <a:r>
              <a:rPr lang="tr-TR" altLang="tr-TR" sz="2400" dirty="0" smtClean="0"/>
              <a:t>tüketilmektedir.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Uçucu </a:t>
            </a:r>
            <a:r>
              <a:rPr lang="tr-TR" altLang="tr-TR" sz="2400" dirty="0"/>
              <a:t>yağların Dünya üretim miktarları kesin olarak bilinmemekle birlikte </a:t>
            </a:r>
            <a:r>
              <a:rPr lang="tr-TR" altLang="tr-TR" sz="2400" dirty="0">
                <a:solidFill>
                  <a:srgbClr val="CC0000"/>
                </a:solidFill>
              </a:rPr>
              <a:t>50 bin ton </a:t>
            </a:r>
            <a:r>
              <a:rPr lang="tr-TR" altLang="tr-TR" sz="2400" dirty="0"/>
              <a:t>civarında olduğu tahmin edilmektedir</a:t>
            </a:r>
            <a:r>
              <a:rPr lang="tr-TR" altLang="tr-TR" sz="24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/>
              <a:t>Uçucu yağ pazarında </a:t>
            </a:r>
            <a:r>
              <a:rPr lang="tr-TR" altLang="tr-TR" sz="2400" dirty="0" err="1"/>
              <a:t>turunçgil</a:t>
            </a:r>
            <a:r>
              <a:rPr lang="tr-TR" altLang="tr-TR" sz="2400" dirty="0"/>
              <a:t> yağlarının (</a:t>
            </a:r>
            <a:r>
              <a:rPr lang="tr-TR" altLang="tr-TR" sz="2400" dirty="0">
                <a:solidFill>
                  <a:srgbClr val="CC0000"/>
                </a:solidFill>
              </a:rPr>
              <a:t>portakal ve limon uçucu yağının) </a:t>
            </a:r>
            <a:r>
              <a:rPr lang="tr-TR" altLang="tr-TR" sz="2400" dirty="0"/>
              <a:t>ilk sıralarda yer aldığı, bunları </a:t>
            </a:r>
            <a:r>
              <a:rPr lang="tr-TR" altLang="tr-TR" sz="2400" dirty="0">
                <a:solidFill>
                  <a:srgbClr val="CC0000"/>
                </a:solidFill>
              </a:rPr>
              <a:t>nane</a:t>
            </a:r>
            <a:r>
              <a:rPr lang="tr-TR" altLang="tr-TR" sz="2400" dirty="0"/>
              <a:t> türlerinden elde edilen yağların izlediği görülmektedir.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274638"/>
            <a:ext cx="7139136" cy="56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UÇUCU YAĞ TİCARETİ</a:t>
            </a:r>
          </a:p>
        </p:txBody>
      </p:sp>
    </p:spTree>
    <p:extLst>
      <p:ext uri="{BB962C8B-B14F-4D97-AF65-F5344CB8AC3E}">
        <p14:creationId xmlns:p14="http://schemas.microsoft.com/office/powerpoint/2010/main" val="17862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4629200" cy="566873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/>
              <a:t>Türkiye’nin 2012 yılı uçucu </a:t>
            </a:r>
            <a:r>
              <a:rPr lang="tr-TR" altLang="tr-TR" sz="2000" dirty="0" smtClean="0"/>
              <a:t> yağlar  dış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satımı  yaklaşık 24,8 milyon dolar olarak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gerçekleşmiştir.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Dış </a:t>
            </a:r>
            <a:r>
              <a:rPr lang="tr-TR" altLang="tr-TR" sz="2000" dirty="0"/>
              <a:t>satımı yapılanlardan </a:t>
            </a:r>
            <a:r>
              <a:rPr lang="tr-TR" altLang="tr-TR" sz="2000" dirty="0" smtClean="0"/>
              <a:t>gülyağı </a:t>
            </a:r>
            <a:r>
              <a:rPr lang="tr-TR" altLang="tr-TR" sz="2000" dirty="0"/>
              <a:t>ilk </a:t>
            </a:r>
            <a:r>
              <a:rPr lang="tr-TR" altLang="tr-TR" sz="2000" dirty="0" smtClean="0"/>
              <a:t> sırayı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almaktadır</a:t>
            </a:r>
            <a:r>
              <a:rPr lang="tr-TR" altLang="tr-TR" sz="2000" dirty="0"/>
              <a:t>. </a:t>
            </a:r>
            <a:r>
              <a:rPr lang="tr-TR" altLang="tr-TR" sz="2000" i="1" dirty="0" err="1" smtClean="0"/>
              <a:t>Rosa</a:t>
            </a:r>
            <a:r>
              <a:rPr lang="tr-TR" altLang="tr-TR" sz="2000" i="1" dirty="0" smtClean="0"/>
              <a:t> </a:t>
            </a:r>
            <a:r>
              <a:rPr lang="tr-TR" altLang="tr-TR" sz="2000" i="1" dirty="0" err="1" smtClean="0"/>
              <a:t>damascena</a:t>
            </a:r>
            <a:r>
              <a:rPr lang="tr-TR" altLang="tr-TR" sz="2000" i="1" dirty="0" smtClean="0"/>
              <a:t> </a:t>
            </a:r>
            <a:r>
              <a:rPr lang="tr-TR" altLang="tr-TR" sz="2000" dirty="0" err="1" smtClean="0"/>
              <a:t>Mill.türünden</a:t>
            </a:r>
            <a:endParaRPr lang="tr-TR" altLang="tr-TR" sz="2000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elde </a:t>
            </a:r>
            <a:r>
              <a:rPr lang="tr-TR" altLang="tr-TR" sz="2000" dirty="0"/>
              <a:t>edilen gül yağı </a:t>
            </a:r>
            <a:r>
              <a:rPr lang="tr-TR" altLang="tr-TR" sz="2000" dirty="0" smtClean="0"/>
              <a:t>Dünya piyasalarında </a:t>
            </a:r>
            <a:r>
              <a:rPr lang="tr-TR" altLang="tr-TR" sz="2000" dirty="0" smtClean="0">
                <a:solidFill>
                  <a:srgbClr val="C00000"/>
                </a:solidFill>
              </a:rPr>
              <a:t>‘‘</a:t>
            </a:r>
            <a:r>
              <a:rPr lang="tr-TR" altLang="tr-TR" sz="2000" dirty="0">
                <a:solidFill>
                  <a:srgbClr val="C00000"/>
                </a:solidFill>
              </a:rPr>
              <a:t>Türk gülyağı’’ </a:t>
            </a:r>
            <a:r>
              <a:rPr lang="tr-TR" altLang="tr-TR" sz="2000" dirty="0" smtClean="0"/>
              <a:t>olarak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bilinmektedir</a:t>
            </a:r>
            <a:r>
              <a:rPr lang="tr-TR" altLang="tr-TR" sz="2000" dirty="0"/>
              <a:t>. 2012 </a:t>
            </a:r>
            <a:r>
              <a:rPr lang="tr-TR" altLang="tr-TR" sz="2000" dirty="0" smtClean="0"/>
              <a:t>yılı gülyağı ihracatı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12.6 </a:t>
            </a:r>
            <a:r>
              <a:rPr lang="tr-TR" altLang="tr-TR" sz="2000" dirty="0"/>
              <a:t>milyon dolar olarak </a:t>
            </a:r>
            <a:r>
              <a:rPr lang="tr-TR" altLang="tr-TR" sz="2000" dirty="0" smtClean="0"/>
              <a:t>gerçekleşmiştir.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Gül uçucu </a:t>
            </a:r>
            <a:r>
              <a:rPr lang="tr-TR" altLang="tr-TR" sz="2000" dirty="0"/>
              <a:t>yağının yaklaşık %</a:t>
            </a:r>
            <a:r>
              <a:rPr lang="tr-TR" altLang="tr-TR" sz="2000" dirty="0" smtClean="0"/>
              <a:t>70’i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Fransa’ya </a:t>
            </a:r>
            <a:r>
              <a:rPr lang="tr-TR" altLang="tr-TR" sz="2000" dirty="0"/>
              <a:t>ihraç edilmiştir.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Uçucu </a:t>
            </a:r>
            <a:r>
              <a:rPr lang="tr-TR" altLang="tr-TR" sz="2000" dirty="0"/>
              <a:t>yağ ihraç ettiğimiz </a:t>
            </a:r>
            <a:r>
              <a:rPr lang="tr-TR" altLang="tr-TR" sz="2000" dirty="0" smtClean="0"/>
              <a:t>başlıca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ülkeler </a:t>
            </a:r>
            <a:r>
              <a:rPr lang="tr-TR" altLang="tr-TR" sz="2000" dirty="0"/>
              <a:t>Fransa, Almanya, </a:t>
            </a:r>
            <a:r>
              <a:rPr lang="tr-TR" altLang="tr-TR" sz="2000" dirty="0" smtClean="0"/>
              <a:t>ABD,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Kanada</a:t>
            </a:r>
            <a:r>
              <a:rPr lang="tr-TR" altLang="tr-TR" sz="2000" dirty="0"/>
              <a:t>, İsviçre, Hindistan, İngiltere </a:t>
            </a:r>
            <a:r>
              <a:rPr lang="tr-TR" altLang="tr-TR" sz="2000" dirty="0" smtClean="0"/>
              <a:t>ve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İspanya’dır</a:t>
            </a:r>
            <a:r>
              <a:rPr lang="tr-TR" altLang="tr-TR" sz="2000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274638"/>
            <a:ext cx="7139136" cy="56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ÜLKEMİZİN UÇUCU YAĞ TİCARETİ</a:t>
            </a:r>
          </a:p>
        </p:txBody>
      </p:sp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6004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2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49859"/>
            <a:ext cx="8572500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Ülkemizdeki Durum</a:t>
            </a:r>
          </a:p>
        </p:txBody>
      </p:sp>
      <p:sp>
        <p:nvSpPr>
          <p:cNvPr id="11" name="Metin kutusu 6"/>
          <p:cNvSpPr txBox="1">
            <a:spLocks noChangeArrowheads="1"/>
          </p:cNvSpPr>
          <p:nvPr/>
        </p:nvSpPr>
        <p:spPr bwMode="auto">
          <a:xfrm>
            <a:off x="323529" y="5449476"/>
            <a:ext cx="3312368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Dere Kirazı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Ruscus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hypoglossum</a:t>
            </a:r>
            <a:r>
              <a:rPr lang="tr-TR" altLang="tr-TR" sz="1400" b="1" i="1" dirty="0">
                <a:solidFill>
                  <a:schemeClr val="bg1"/>
                </a:solidFill>
              </a:rPr>
              <a:t> L.</a:t>
            </a:r>
            <a:r>
              <a:rPr lang="tr-TR" altLang="tr-TR" sz="1400" b="1" dirty="0">
                <a:solidFill>
                  <a:schemeClr val="bg1"/>
                </a:solidFill>
              </a:rPr>
              <a:t> 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9700"/>
            <a:ext cx="5631036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1600C-9491-4BD6-89DE-36327252BE75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5124" name="Metin kutusu 4"/>
          <p:cNvSpPr txBox="1">
            <a:spLocks noChangeArrowheads="1"/>
          </p:cNvSpPr>
          <p:nvPr/>
        </p:nvSpPr>
        <p:spPr bwMode="auto">
          <a:xfrm>
            <a:off x="6623149" y="5551685"/>
            <a:ext cx="2355751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Salep  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Serapias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vomeracea</a:t>
            </a:r>
            <a:r>
              <a:rPr lang="tr-TR" altLang="tr-TR" sz="14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86288" y="115888"/>
            <a:ext cx="4392612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Genel Bakış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95536" y="1268760"/>
            <a:ext cx="24482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Dünyada sayısı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750.000 – 1.000.000 </a:t>
            </a:r>
            <a:r>
              <a:rPr lang="tr-TR" dirty="0"/>
              <a:t>arasında olduğu tahmin edilen bitki türünün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500.000</a:t>
            </a:r>
            <a:r>
              <a:rPr lang="tr-TR" dirty="0"/>
              <a:t> kadarı tanımlanıp isimlendirilmiştir.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1310480"/>
            <a:ext cx="31683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Sideritis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/>
              <a:t>(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argyrea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congesta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lycia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/>
              <a:t>perfoliata</a:t>
            </a:r>
            <a:r>
              <a:rPr lang="tr-TR" sz="1500" i="1" dirty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condensata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libanotica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pisidica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stricta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Thymus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/>
              <a:t>(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longicaulis</a:t>
            </a:r>
            <a:r>
              <a:rPr lang="tr-TR" sz="1500" i="1" dirty="0" smtClean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zygioides</a:t>
            </a:r>
            <a:r>
              <a:rPr lang="tr-TR" sz="1500" i="1" dirty="0" smtClean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sipyleus</a:t>
            </a:r>
            <a:r>
              <a:rPr lang="tr-TR" sz="1500" i="1" dirty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/>
              <a:t>vulgaris</a:t>
            </a:r>
            <a:r>
              <a:rPr lang="tr-TR" sz="1500" i="1" dirty="0"/>
              <a:t> 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Origanum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 smtClean="0"/>
              <a:t>(</a:t>
            </a:r>
            <a:r>
              <a:rPr lang="pt-BR" sz="1500" i="1" dirty="0"/>
              <a:t>Origanum majorona, Origanum </a:t>
            </a:r>
            <a:r>
              <a:rPr lang="pt-BR" sz="1500" i="1" dirty="0" smtClean="0"/>
              <a:t>saccatum, </a:t>
            </a:r>
            <a:r>
              <a:rPr lang="pt-BR" sz="1500" i="1" dirty="0"/>
              <a:t>Origanum onites, Origanum vulgare </a:t>
            </a:r>
            <a:r>
              <a:rPr lang="tr-TR" sz="1500" i="1" dirty="0" smtClean="0"/>
              <a:t>var</a:t>
            </a:r>
            <a:r>
              <a:rPr lang="pt-BR" sz="1500" i="1" dirty="0" smtClean="0"/>
              <a:t>. </a:t>
            </a:r>
            <a:r>
              <a:rPr lang="pt-BR" sz="1500" i="1" dirty="0"/>
              <a:t>hirtum, Origanum </a:t>
            </a:r>
            <a:r>
              <a:rPr lang="pt-BR" sz="1500" i="1" dirty="0" smtClean="0"/>
              <a:t>solymicume</a:t>
            </a:r>
            <a:r>
              <a:rPr lang="tr-TR" sz="1500" i="1" dirty="0"/>
              <a:t>, </a:t>
            </a:r>
            <a:r>
              <a:rPr lang="tr-TR" sz="1500" i="1" dirty="0" err="1"/>
              <a:t>Origanum</a:t>
            </a:r>
            <a:r>
              <a:rPr lang="tr-TR" sz="1500" i="1" dirty="0"/>
              <a:t> </a:t>
            </a:r>
            <a:r>
              <a:rPr lang="tr-TR" sz="1500" i="1" dirty="0" err="1" smtClean="0"/>
              <a:t>dubium</a:t>
            </a:r>
            <a:r>
              <a:rPr lang="tr-TR" sz="1500" i="1" dirty="0" smtClean="0"/>
              <a:t>[mercanköşk] 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Salvia</a:t>
            </a:r>
            <a:r>
              <a:rPr lang="tr-TR" sz="1500" b="1" dirty="0" smtClean="0"/>
              <a:t> Türleri </a:t>
            </a:r>
          </a:p>
          <a:p>
            <a:r>
              <a:rPr lang="tr-TR" sz="1500" b="1" dirty="0" smtClean="0"/>
              <a:t>(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fruticosa</a:t>
            </a:r>
            <a:r>
              <a:rPr lang="tr-TR" sz="1500" i="1" dirty="0"/>
              <a:t> L</a:t>
            </a:r>
            <a:r>
              <a:rPr lang="tr-TR" sz="1500" i="1" dirty="0" smtClean="0"/>
              <a:t>.,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triloba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officinalis</a:t>
            </a:r>
            <a:r>
              <a:rPr lang="tr-TR" sz="1500" i="1" dirty="0"/>
              <a:t> L</a:t>
            </a:r>
            <a:r>
              <a:rPr lang="tr-TR" sz="1500" i="1" dirty="0" smtClean="0"/>
              <a:t>.,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tomentosa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pisidica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viridis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sclerea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dichroantha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virgata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candidisma</a:t>
            </a:r>
            <a:r>
              <a:rPr lang="tr-TR" sz="1500" i="1" dirty="0"/>
              <a:t> </a:t>
            </a:r>
            <a:r>
              <a:rPr lang="tr-TR" sz="1500" i="1" dirty="0" err="1" smtClean="0"/>
              <a:t>subsp.occidentalis</a:t>
            </a:r>
            <a:r>
              <a:rPr lang="tr-TR" sz="1500" b="1" dirty="0" smtClean="0"/>
              <a:t>)</a:t>
            </a:r>
            <a:endParaRPr lang="tr-TR" sz="15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03847" y="1310480"/>
            <a:ext cx="35951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Anason (</a:t>
            </a:r>
            <a:r>
              <a:rPr lang="tr-TR" sz="1500" b="1" i="1" dirty="0" err="1"/>
              <a:t>Pimpinella</a:t>
            </a:r>
            <a:r>
              <a:rPr lang="tr-TR" sz="1500" b="1" i="1" dirty="0"/>
              <a:t> </a:t>
            </a:r>
            <a:r>
              <a:rPr lang="tr-TR" sz="1500" b="1" i="1" dirty="0" err="1"/>
              <a:t>anisum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Şevketi Bostan (</a:t>
            </a:r>
            <a:r>
              <a:rPr lang="tr-TR" sz="1500" b="1" i="1" dirty="0" err="1"/>
              <a:t>Scolymus</a:t>
            </a:r>
            <a:r>
              <a:rPr lang="tr-TR" sz="1500" b="1" i="1" dirty="0"/>
              <a:t> </a:t>
            </a:r>
            <a:r>
              <a:rPr lang="tr-TR" sz="1500" b="1" i="1" dirty="0" err="1"/>
              <a:t>hispanicus</a:t>
            </a:r>
            <a:r>
              <a:rPr lang="tr-TR" sz="1500" b="1" i="1" dirty="0"/>
              <a:t> L</a:t>
            </a:r>
            <a:r>
              <a:rPr lang="tr-TR" sz="1500" b="1" dirty="0"/>
              <a:t>.)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Lavanta </a:t>
            </a:r>
            <a:r>
              <a:rPr lang="tr-TR" sz="1500" b="1" dirty="0"/>
              <a:t>(</a:t>
            </a:r>
            <a:r>
              <a:rPr lang="tr-TR" sz="1500" b="1" i="1" dirty="0" err="1"/>
              <a:t>Lavandula</a:t>
            </a:r>
            <a:r>
              <a:rPr lang="tr-TR" sz="1500" b="1" i="1" dirty="0"/>
              <a:t> x </a:t>
            </a:r>
            <a:r>
              <a:rPr lang="tr-TR" sz="1500" b="1" i="1" dirty="0" err="1"/>
              <a:t>intermedia</a:t>
            </a:r>
            <a:r>
              <a:rPr lang="tr-TR" sz="1500" b="1" i="1" dirty="0"/>
              <a:t>, </a:t>
            </a:r>
            <a:r>
              <a:rPr lang="tr-TR" sz="1500" b="1" i="1" dirty="0" err="1"/>
              <a:t>L.officinalis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Mayıs papatyası (</a:t>
            </a:r>
            <a:r>
              <a:rPr lang="tr-TR" sz="1500" b="1" i="1" dirty="0" err="1"/>
              <a:t>Matricaria</a:t>
            </a:r>
            <a:r>
              <a:rPr lang="tr-TR" sz="1500" b="1" i="1" dirty="0"/>
              <a:t> </a:t>
            </a:r>
            <a:r>
              <a:rPr lang="tr-TR" sz="1500" b="1" i="1" dirty="0" err="1" smtClean="0"/>
              <a:t>chamomilla</a:t>
            </a:r>
            <a:r>
              <a:rPr lang="tr-TR" sz="1500" b="1" dirty="0" smtClean="0"/>
              <a:t>)</a:t>
            </a:r>
            <a:endParaRPr lang="tr-T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Limon otu (</a:t>
            </a:r>
            <a:r>
              <a:rPr lang="tr-TR" sz="1500" b="1" i="1" dirty="0" err="1"/>
              <a:t>Lippia</a:t>
            </a:r>
            <a:r>
              <a:rPr lang="tr-TR" sz="1500" b="1" i="1" dirty="0"/>
              <a:t> </a:t>
            </a:r>
            <a:r>
              <a:rPr lang="tr-TR" sz="1500" b="1" i="1" dirty="0" err="1"/>
              <a:t>citridora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Biberiye </a:t>
            </a:r>
            <a:r>
              <a:rPr lang="tr-TR" sz="1500" b="1" dirty="0"/>
              <a:t>(</a:t>
            </a:r>
            <a:r>
              <a:rPr lang="tr-TR" sz="1500" b="1" i="1" dirty="0" err="1"/>
              <a:t>Rosmarinus</a:t>
            </a:r>
            <a:r>
              <a:rPr lang="tr-TR" sz="1500" b="1" i="1" dirty="0"/>
              <a:t> </a:t>
            </a:r>
            <a:r>
              <a:rPr lang="tr-TR" sz="1500" b="1" i="1" dirty="0" err="1"/>
              <a:t>officinalis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Salep </a:t>
            </a:r>
            <a:r>
              <a:rPr lang="tr-TR" sz="1500" b="1" dirty="0"/>
              <a:t>Türleri (</a:t>
            </a:r>
            <a:r>
              <a:rPr lang="tr-TR" sz="1500" b="1" i="1" dirty="0" err="1"/>
              <a:t>Orchis</a:t>
            </a:r>
            <a:r>
              <a:rPr lang="tr-TR" sz="1500" b="1" i="1" dirty="0"/>
              <a:t> </a:t>
            </a:r>
            <a:r>
              <a:rPr lang="tr-TR" sz="1500" b="1" i="1" dirty="0" err="1"/>
              <a:t>sancta</a:t>
            </a:r>
            <a:r>
              <a:rPr lang="tr-TR" sz="1500" b="1" i="1" dirty="0"/>
              <a:t>, </a:t>
            </a:r>
            <a:r>
              <a:rPr lang="tr-TR" sz="1500" b="1" i="1" dirty="0" err="1"/>
              <a:t>Serapias</a:t>
            </a:r>
            <a:r>
              <a:rPr lang="tr-TR" sz="1500" b="1" i="1" dirty="0"/>
              <a:t> </a:t>
            </a:r>
            <a:r>
              <a:rPr lang="tr-TR" sz="1500" b="1" i="1" dirty="0" err="1"/>
              <a:t>vomeracea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Kuşburnu Türleri (</a:t>
            </a:r>
            <a:r>
              <a:rPr lang="tr-TR" sz="1500" b="1" i="1" dirty="0" err="1"/>
              <a:t>Rosa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/>
              <a:t>.</a:t>
            </a:r>
            <a:r>
              <a:rPr lang="tr-TR" sz="15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Kapari (</a:t>
            </a:r>
            <a:r>
              <a:rPr lang="tr-TR" sz="1500" b="1" i="1" dirty="0" err="1"/>
              <a:t>Capparis</a:t>
            </a:r>
            <a:r>
              <a:rPr lang="tr-TR" sz="1500" b="1" i="1" dirty="0"/>
              <a:t> </a:t>
            </a:r>
            <a:r>
              <a:rPr lang="tr-TR" sz="1500" b="1" i="1" dirty="0" err="1"/>
              <a:t>spinosa</a:t>
            </a:r>
            <a:r>
              <a:rPr lang="tr-TR" sz="1500" b="1" i="1" dirty="0"/>
              <a:t> L.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Defne </a:t>
            </a:r>
            <a:r>
              <a:rPr lang="tr-TR" sz="1500" b="1" dirty="0"/>
              <a:t>(</a:t>
            </a:r>
            <a:r>
              <a:rPr lang="tr-TR" sz="1500" b="1" i="1" dirty="0" err="1"/>
              <a:t>Laurus</a:t>
            </a:r>
            <a:r>
              <a:rPr lang="tr-TR" sz="1500" b="1" i="1" dirty="0"/>
              <a:t> </a:t>
            </a:r>
            <a:r>
              <a:rPr lang="tr-TR" sz="1500" b="1" i="1" dirty="0" err="1"/>
              <a:t>nobilis</a:t>
            </a:r>
            <a:r>
              <a:rPr lang="tr-TR" sz="1500" b="1" i="1" dirty="0"/>
              <a:t> 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Sakız (</a:t>
            </a:r>
            <a:r>
              <a:rPr lang="tr-TR" sz="1500" b="1" i="1" dirty="0" err="1"/>
              <a:t>Pistachia</a:t>
            </a:r>
            <a:r>
              <a:rPr lang="tr-TR" sz="1500" b="1" i="1" dirty="0"/>
              <a:t> </a:t>
            </a:r>
            <a:r>
              <a:rPr lang="tr-TR" sz="1500" b="1" i="1" dirty="0" err="1"/>
              <a:t>lentiscus</a:t>
            </a:r>
            <a:r>
              <a:rPr lang="tr-TR" sz="1500" b="1" i="1" dirty="0"/>
              <a:t> var. </a:t>
            </a:r>
            <a:r>
              <a:rPr lang="tr-TR" sz="1500" b="1" i="1" dirty="0" err="1"/>
              <a:t>chia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Trabzon kekiği (</a:t>
            </a:r>
            <a:r>
              <a:rPr lang="tr-TR" sz="1500" b="1" i="1" dirty="0" err="1"/>
              <a:t>Satureja</a:t>
            </a:r>
            <a:r>
              <a:rPr lang="tr-TR" sz="1500" b="1" i="1" dirty="0"/>
              <a:t> </a:t>
            </a:r>
            <a:r>
              <a:rPr lang="tr-TR" sz="1500" b="1" i="1" dirty="0" err="1"/>
              <a:t>spicigera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Bahçe kekiği (</a:t>
            </a:r>
            <a:r>
              <a:rPr lang="tr-TR" sz="1500" b="1" i="1" dirty="0" err="1"/>
              <a:t>Satureja</a:t>
            </a:r>
            <a:r>
              <a:rPr lang="tr-TR" sz="1500" b="1" i="1" dirty="0"/>
              <a:t> </a:t>
            </a:r>
            <a:r>
              <a:rPr lang="tr-TR" sz="1500" b="1" i="1" dirty="0" err="1"/>
              <a:t>hortensis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/>
              <a:t>Ekinezya</a:t>
            </a:r>
            <a:r>
              <a:rPr lang="tr-TR" sz="1500" b="1" dirty="0"/>
              <a:t> Türleri (</a:t>
            </a:r>
            <a:r>
              <a:rPr lang="tr-TR" sz="1500" b="1" i="1" dirty="0" err="1"/>
              <a:t>Echinacea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/>
              <a:t>.</a:t>
            </a:r>
            <a:r>
              <a:rPr lang="tr-TR" sz="15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Oğulotu (</a:t>
            </a:r>
            <a:r>
              <a:rPr lang="tr-TR" sz="1500" b="1" i="1" dirty="0" err="1"/>
              <a:t>Melissa</a:t>
            </a:r>
            <a:r>
              <a:rPr lang="tr-TR" sz="1500" b="1" i="1" dirty="0"/>
              <a:t> </a:t>
            </a:r>
            <a:r>
              <a:rPr lang="tr-TR" sz="1500" b="1" i="1" dirty="0" err="1"/>
              <a:t>officinalis</a:t>
            </a:r>
            <a:r>
              <a:rPr lang="tr-TR" sz="1500" b="1" i="1" dirty="0"/>
              <a:t> L.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Nane türleri (</a:t>
            </a:r>
            <a:r>
              <a:rPr lang="tr-TR" sz="1500" b="1" i="1" dirty="0" err="1"/>
              <a:t>Mentha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 smtClean="0"/>
              <a:t>.</a:t>
            </a:r>
            <a:r>
              <a:rPr lang="tr-TR" sz="1500" b="1" dirty="0" smtClean="0"/>
              <a:t>)</a:t>
            </a:r>
            <a:endParaRPr lang="tr-TR" sz="15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23527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Kültüre Alınan Türler</a:t>
            </a:r>
            <a:endParaRPr lang="tr-TR" sz="14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6799025" y="1310480"/>
            <a:ext cx="2165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Boya </a:t>
            </a:r>
            <a:r>
              <a:rPr lang="tr-TR" sz="1500" b="1" dirty="0" smtClean="0"/>
              <a:t>Bitkileri</a:t>
            </a:r>
          </a:p>
          <a:p>
            <a:r>
              <a:rPr lang="tr-TR" sz="1500" b="1" dirty="0"/>
              <a:t>(</a:t>
            </a:r>
            <a:r>
              <a:rPr lang="tr-TR" sz="1500" i="1" dirty="0"/>
              <a:t>Rubai </a:t>
            </a:r>
            <a:r>
              <a:rPr lang="tr-TR" sz="1500" i="1" dirty="0" err="1"/>
              <a:t>tinctoria</a:t>
            </a:r>
            <a:r>
              <a:rPr lang="tr-TR" sz="1500" i="1" dirty="0"/>
              <a:t> L., </a:t>
            </a:r>
            <a:r>
              <a:rPr lang="tr-TR" sz="1500" i="1" dirty="0" err="1"/>
              <a:t>Datisca</a:t>
            </a:r>
            <a:r>
              <a:rPr lang="tr-TR" sz="1500" i="1" dirty="0"/>
              <a:t> </a:t>
            </a:r>
            <a:r>
              <a:rPr lang="tr-TR" sz="1500" i="1" dirty="0" err="1"/>
              <a:t>cannabina</a:t>
            </a:r>
            <a:r>
              <a:rPr lang="tr-TR" sz="1500" i="1" dirty="0"/>
              <a:t> L., </a:t>
            </a:r>
            <a:r>
              <a:rPr lang="tr-TR" sz="1500" i="1" dirty="0" err="1"/>
              <a:t>İsatis</a:t>
            </a:r>
            <a:r>
              <a:rPr lang="tr-TR" sz="1500" i="1" dirty="0"/>
              <a:t> </a:t>
            </a:r>
            <a:r>
              <a:rPr lang="tr-TR" sz="1500" i="1" dirty="0" err="1"/>
              <a:t>tinctoria</a:t>
            </a:r>
            <a:r>
              <a:rPr lang="tr-TR" sz="1500" i="1" dirty="0"/>
              <a:t> L., </a:t>
            </a:r>
            <a:r>
              <a:rPr lang="tr-TR" sz="1500" i="1" dirty="0" err="1"/>
              <a:t>Reseda</a:t>
            </a:r>
            <a:r>
              <a:rPr lang="tr-TR" sz="1500" i="1" dirty="0"/>
              <a:t> </a:t>
            </a:r>
            <a:r>
              <a:rPr lang="tr-TR" sz="1500" i="1" dirty="0" err="1"/>
              <a:t>lutea</a:t>
            </a:r>
            <a:r>
              <a:rPr lang="tr-TR" sz="1500" i="1" dirty="0"/>
              <a:t>  L., </a:t>
            </a:r>
            <a:r>
              <a:rPr lang="tr-TR" sz="1500" i="1" dirty="0" err="1"/>
              <a:t>Rhamnus</a:t>
            </a:r>
            <a:r>
              <a:rPr lang="tr-TR" sz="1500" i="1" dirty="0"/>
              <a:t> </a:t>
            </a:r>
            <a:r>
              <a:rPr lang="tr-TR" sz="1500" i="1" dirty="0" err="1"/>
              <a:t>tinctorum</a:t>
            </a:r>
            <a:r>
              <a:rPr lang="tr-TR" sz="1500" i="1" dirty="0"/>
              <a:t>  L., </a:t>
            </a:r>
            <a:r>
              <a:rPr lang="tr-TR" sz="1500" i="1" dirty="0" err="1"/>
              <a:t>Salvia</a:t>
            </a:r>
            <a:r>
              <a:rPr lang="tr-TR" sz="1500" i="1" dirty="0"/>
              <a:t> </a:t>
            </a:r>
            <a:r>
              <a:rPr lang="tr-TR" sz="1500" i="1" dirty="0" err="1"/>
              <a:t>verticilatra</a:t>
            </a:r>
            <a:r>
              <a:rPr lang="tr-TR" sz="1500" i="1" dirty="0"/>
              <a:t> </a:t>
            </a:r>
            <a:r>
              <a:rPr lang="tr-TR" sz="1500" i="1" dirty="0" err="1"/>
              <a:t>ssp</a:t>
            </a:r>
            <a:r>
              <a:rPr lang="tr-TR" sz="1500" i="1" dirty="0"/>
              <a:t> ver</a:t>
            </a:r>
            <a:r>
              <a:rPr lang="tr-TR" sz="1500" i="1" dirty="0" smtClean="0"/>
              <a:t>.</a:t>
            </a:r>
            <a:r>
              <a:rPr lang="tr-TR" sz="1500" b="1" dirty="0" smtClean="0"/>
              <a:t>)</a:t>
            </a:r>
            <a:r>
              <a:rPr lang="tr-TR" sz="1500" b="1" dirty="0"/>
              <a:t>		</a:t>
            </a:r>
          </a:p>
          <a:p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1821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611560" y="1628800"/>
            <a:ext cx="48245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 smtClean="0"/>
              <a:t>İstanbul </a:t>
            </a:r>
            <a:r>
              <a:rPr lang="tr-TR" sz="1700" b="1" dirty="0"/>
              <a:t>kekiği (</a:t>
            </a:r>
            <a:r>
              <a:rPr lang="tr-TR" sz="1700" b="1" i="1" dirty="0" err="1"/>
              <a:t>Origanum</a:t>
            </a:r>
            <a:r>
              <a:rPr lang="tr-TR" sz="1700" b="1" i="1" dirty="0"/>
              <a:t> </a:t>
            </a:r>
            <a:r>
              <a:rPr lang="tr-TR" sz="1700" b="1" i="1" dirty="0" err="1"/>
              <a:t>vulgare</a:t>
            </a:r>
            <a:r>
              <a:rPr lang="tr-TR" sz="1700" b="1" i="1" dirty="0"/>
              <a:t> </a:t>
            </a:r>
            <a:r>
              <a:rPr lang="tr-TR" sz="1700" b="1" i="1" dirty="0" err="1"/>
              <a:t>subsp.Hirtum</a:t>
            </a:r>
            <a:r>
              <a:rPr lang="tr-TR" sz="1700" b="1" dirty="0"/>
              <a:t>)</a:t>
            </a:r>
          </a:p>
          <a:p>
            <a:r>
              <a:rPr lang="tr-TR" sz="1700" b="1" dirty="0" smtClean="0"/>
              <a:t>Anadolu </a:t>
            </a:r>
            <a:r>
              <a:rPr lang="tr-TR" sz="1700" b="1" dirty="0"/>
              <a:t>adaçayı (</a:t>
            </a:r>
            <a:r>
              <a:rPr lang="tr-TR" sz="1700" b="1" i="1" dirty="0" err="1"/>
              <a:t>Salvia</a:t>
            </a:r>
            <a:r>
              <a:rPr lang="tr-TR" sz="1700" b="1" i="1" dirty="0"/>
              <a:t> </a:t>
            </a:r>
            <a:r>
              <a:rPr lang="tr-TR" sz="1700" b="1" i="1" dirty="0" err="1"/>
              <a:t>triloba</a:t>
            </a:r>
            <a:r>
              <a:rPr lang="tr-TR" sz="1700" b="1" dirty="0"/>
              <a:t>)</a:t>
            </a:r>
          </a:p>
          <a:p>
            <a:r>
              <a:rPr lang="tr-TR" sz="1700" b="1" i="1" dirty="0" err="1"/>
              <a:t>Origanum</a:t>
            </a:r>
            <a:r>
              <a:rPr lang="tr-TR" sz="1700" b="1" i="1" dirty="0"/>
              <a:t> </a:t>
            </a:r>
            <a:r>
              <a:rPr lang="tr-TR" sz="1700" b="1" i="1" dirty="0" err="1"/>
              <a:t>syriacum</a:t>
            </a:r>
            <a:endParaRPr lang="tr-TR" sz="1700" b="1" i="1" dirty="0"/>
          </a:p>
          <a:p>
            <a:r>
              <a:rPr lang="es-ES" sz="1700" b="1" dirty="0"/>
              <a:t>Mayıs papatyası (</a:t>
            </a:r>
            <a:r>
              <a:rPr lang="es-ES" sz="1700" b="1" i="1" dirty="0"/>
              <a:t>Matricaria </a:t>
            </a:r>
            <a:r>
              <a:rPr lang="es-ES" sz="1700" b="1" i="1" dirty="0" smtClean="0"/>
              <a:t>chamomilla</a:t>
            </a:r>
            <a:r>
              <a:rPr lang="tr-TR" sz="1700" b="1" dirty="0" smtClean="0"/>
              <a:t>)</a:t>
            </a:r>
            <a:endParaRPr lang="es-ES" sz="1700" b="1" i="1" dirty="0"/>
          </a:p>
          <a:p>
            <a:r>
              <a:rPr lang="es-ES" sz="1700" b="1" dirty="0"/>
              <a:t>Limon otu (</a:t>
            </a:r>
            <a:r>
              <a:rPr lang="es-ES" sz="1700" b="1" i="1" dirty="0"/>
              <a:t>Lippia citridora</a:t>
            </a:r>
            <a:r>
              <a:rPr lang="es-ES" sz="1700" b="1" dirty="0"/>
              <a:t>)</a:t>
            </a:r>
          </a:p>
          <a:p>
            <a:r>
              <a:rPr lang="tr-TR" sz="1700" b="1" dirty="0" err="1" smtClean="0"/>
              <a:t>Şekerotu</a:t>
            </a:r>
            <a:r>
              <a:rPr lang="tr-TR" sz="1700" b="1" dirty="0" smtClean="0"/>
              <a:t> </a:t>
            </a:r>
            <a:r>
              <a:rPr lang="tr-TR" sz="1700" b="1" dirty="0"/>
              <a:t>(</a:t>
            </a:r>
            <a:r>
              <a:rPr lang="tr-TR" sz="1700" b="1" i="1" dirty="0"/>
              <a:t>Stevia </a:t>
            </a:r>
            <a:r>
              <a:rPr lang="tr-TR" sz="1700" b="1" i="1" dirty="0" err="1"/>
              <a:t>rebudiana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Lavanta türleri (</a:t>
            </a:r>
            <a:r>
              <a:rPr lang="tr-TR" sz="1700" b="1" i="1" dirty="0" err="1"/>
              <a:t>Lavandula</a:t>
            </a:r>
            <a:r>
              <a:rPr lang="tr-TR" sz="1700" b="1" i="1" dirty="0"/>
              <a:t> </a:t>
            </a:r>
            <a:r>
              <a:rPr lang="tr-TR" sz="1700" b="1" i="1" dirty="0" err="1"/>
              <a:t>spp</a:t>
            </a:r>
            <a:r>
              <a:rPr lang="tr-TR" sz="1700" b="1" i="1" dirty="0"/>
              <a:t>.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Fesleğen (</a:t>
            </a:r>
            <a:r>
              <a:rPr lang="tr-TR" sz="1700" b="1" i="1" dirty="0" err="1"/>
              <a:t>Ocimum</a:t>
            </a:r>
            <a:r>
              <a:rPr lang="tr-TR" sz="1700" b="1" i="1" dirty="0"/>
              <a:t> </a:t>
            </a:r>
            <a:r>
              <a:rPr lang="tr-TR" sz="1700" b="1" i="1" dirty="0" err="1"/>
              <a:t>basilicum</a:t>
            </a:r>
            <a:r>
              <a:rPr lang="tr-TR" sz="1700" b="1" dirty="0"/>
              <a:t>)</a:t>
            </a:r>
          </a:p>
          <a:p>
            <a:r>
              <a:rPr lang="tr-TR" sz="1700" b="1" dirty="0" err="1"/>
              <a:t>Gölevez</a:t>
            </a:r>
            <a:r>
              <a:rPr lang="tr-TR" sz="1700" b="1" dirty="0"/>
              <a:t> (</a:t>
            </a:r>
            <a:r>
              <a:rPr lang="tr-TR" sz="1700" b="1" i="1" dirty="0" err="1"/>
              <a:t>Colacasia</a:t>
            </a:r>
            <a:r>
              <a:rPr lang="tr-TR" sz="1700" b="1" i="1" dirty="0"/>
              <a:t> </a:t>
            </a:r>
            <a:r>
              <a:rPr lang="tr-TR" sz="1700" b="1" i="1" dirty="0" err="1"/>
              <a:t>esculanta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Safran (</a:t>
            </a:r>
            <a:r>
              <a:rPr lang="tr-TR" sz="1700" b="1" i="1" dirty="0" err="1"/>
              <a:t>Crocus</a:t>
            </a:r>
            <a:r>
              <a:rPr lang="tr-TR" sz="1700" b="1" i="1" dirty="0"/>
              <a:t> </a:t>
            </a:r>
            <a:r>
              <a:rPr lang="tr-TR" sz="1700" b="1" i="1" dirty="0" err="1"/>
              <a:t>sativus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Biberiye (</a:t>
            </a:r>
            <a:r>
              <a:rPr lang="tr-TR" sz="1700" b="1" i="1" dirty="0" err="1"/>
              <a:t>Rosmarinus</a:t>
            </a:r>
            <a:r>
              <a:rPr lang="tr-TR" sz="1700" b="1" i="1" dirty="0"/>
              <a:t> </a:t>
            </a:r>
            <a:r>
              <a:rPr lang="tr-TR" sz="1700" b="1" i="1" dirty="0" err="1"/>
              <a:t>officinalis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Çemen (</a:t>
            </a:r>
            <a:r>
              <a:rPr lang="tr-TR" sz="1700" b="1" i="1" dirty="0" err="1"/>
              <a:t>Trigonella</a:t>
            </a:r>
            <a:r>
              <a:rPr lang="tr-TR" sz="1700" b="1" i="1" dirty="0"/>
              <a:t> </a:t>
            </a:r>
            <a:r>
              <a:rPr lang="tr-TR" sz="1700" b="1" i="1" dirty="0" err="1"/>
              <a:t>foenum</a:t>
            </a:r>
            <a:r>
              <a:rPr lang="tr-TR" sz="1700" b="1" i="1" dirty="0"/>
              <a:t> </a:t>
            </a:r>
            <a:r>
              <a:rPr lang="tr-TR" sz="1700" b="1" i="1" dirty="0" err="1"/>
              <a:t>graecum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Kişniş (</a:t>
            </a:r>
            <a:r>
              <a:rPr lang="tr-TR" sz="1700" b="1" i="1" dirty="0" err="1"/>
              <a:t>Coriandrum</a:t>
            </a:r>
            <a:r>
              <a:rPr lang="tr-TR" sz="1700" b="1" i="1" dirty="0"/>
              <a:t> </a:t>
            </a:r>
            <a:r>
              <a:rPr lang="tr-TR" sz="1700" b="1" i="1" dirty="0" err="1"/>
              <a:t>sativum</a:t>
            </a:r>
            <a:r>
              <a:rPr lang="tr-TR" sz="1700" b="1" dirty="0"/>
              <a:t>) </a:t>
            </a:r>
          </a:p>
          <a:p>
            <a:r>
              <a:rPr lang="tr-TR" sz="1700" b="1" dirty="0" err="1" smtClean="0"/>
              <a:t>Citronella</a:t>
            </a:r>
            <a:r>
              <a:rPr lang="tr-TR" sz="1700" b="1" dirty="0" smtClean="0"/>
              <a:t> (</a:t>
            </a:r>
            <a:r>
              <a:rPr lang="tr-TR" sz="1700" b="1" i="1" dirty="0" err="1"/>
              <a:t>Cymbopogon</a:t>
            </a:r>
            <a:r>
              <a:rPr lang="tr-TR" sz="1700" b="1" i="1" dirty="0"/>
              <a:t> </a:t>
            </a:r>
            <a:r>
              <a:rPr lang="tr-TR" sz="1700" b="1" i="1" dirty="0" err="1"/>
              <a:t>citratus</a:t>
            </a:r>
            <a:r>
              <a:rPr lang="tr-TR" sz="1600" dirty="0" smtClean="0"/>
              <a:t>)</a:t>
            </a:r>
          </a:p>
          <a:p>
            <a:r>
              <a:rPr lang="tr-TR" sz="1700" b="1" dirty="0"/>
              <a:t>Karabuğday (</a:t>
            </a:r>
            <a:r>
              <a:rPr lang="tr-TR" sz="1700" b="1" i="1" dirty="0" err="1"/>
              <a:t>Fagopyrum</a:t>
            </a:r>
            <a:r>
              <a:rPr lang="tr-TR" sz="1700" b="1" i="1" dirty="0"/>
              <a:t> </a:t>
            </a:r>
            <a:r>
              <a:rPr lang="tr-TR" sz="1700" b="1" i="1" dirty="0" err="1"/>
              <a:t>esculentum</a:t>
            </a:r>
            <a:r>
              <a:rPr lang="tr-TR" sz="1700" b="1" dirty="0"/>
              <a:t>)</a:t>
            </a:r>
          </a:p>
          <a:p>
            <a:endParaRPr lang="tr-TR" sz="17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7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Adaptasyon </a:t>
            </a:r>
            <a:r>
              <a:rPr lang="tr-TR" sz="1400" b="1" dirty="0"/>
              <a:t>Çalışması (Kısmi /Tamamen) Yapılan  Türler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65185"/>
            <a:ext cx="3744541" cy="46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5724128" y="5450835"/>
            <a:ext cx="324048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err="1" smtClean="0">
                <a:solidFill>
                  <a:schemeClr val="bg1"/>
                </a:solidFill>
              </a:rPr>
              <a:t>Altınbaşakotu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Solidago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virgaurea</a:t>
            </a:r>
            <a:r>
              <a:rPr lang="tr-TR" altLang="tr-TR" sz="1400" b="1" i="1" dirty="0">
                <a:solidFill>
                  <a:schemeClr val="bg1"/>
                </a:solidFill>
              </a:rPr>
              <a:t> L.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subsp</a:t>
            </a:r>
            <a:r>
              <a:rPr lang="tr-TR" altLang="tr-TR" sz="1400" b="1" i="1" dirty="0">
                <a:solidFill>
                  <a:schemeClr val="bg1"/>
                </a:solidFill>
              </a:rPr>
              <a:t>.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virgaurea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Geliştirilerek Tescil Ettirilmiş TAB Çeşit Sayıları</a:t>
            </a:r>
            <a:endParaRPr lang="tr-TR" sz="1400" b="1" dirty="0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55223"/>
              </p:ext>
            </p:extLst>
          </p:nvPr>
        </p:nvGraphicFramePr>
        <p:xfrm>
          <a:off x="338099" y="1412776"/>
          <a:ext cx="4881973" cy="4896544"/>
        </p:xfrm>
        <a:graphic>
          <a:graphicData uri="http://schemas.openxmlformats.org/drawingml/2006/table">
            <a:tbl>
              <a:tblPr/>
              <a:tblGrid>
                <a:gridCol w="1512167"/>
                <a:gridCol w="705510"/>
                <a:gridCol w="720080"/>
                <a:gridCol w="1152128"/>
                <a:gridCol w="792088"/>
              </a:tblGrid>
              <a:tr h="50504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ÜRÜNLER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KAMU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ÖZEL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ÜNİVERSİTE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905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Haşhaş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29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Anason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Şerbetçiotu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7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Kekik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Çemen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Kişniş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6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Kimyon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Arı 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effectLst/>
                          <a:latin typeface="Arial Tur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Çörekotu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Karabuğday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38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8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53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5" y="1412776"/>
            <a:ext cx="3312368" cy="500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6768306" y="5891074"/>
            <a:ext cx="2196307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Konyak</a:t>
            </a: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Amorphophallus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konjac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85105"/>
              </p:ext>
            </p:extLst>
          </p:nvPr>
        </p:nvGraphicFramePr>
        <p:xfrm>
          <a:off x="4648792" y="1628800"/>
          <a:ext cx="4239028" cy="4258766"/>
        </p:xfrm>
        <a:graphic>
          <a:graphicData uri="http://schemas.openxmlformats.org/drawingml/2006/table">
            <a:tbl>
              <a:tblPr/>
              <a:tblGrid>
                <a:gridCol w="2764488"/>
                <a:gridCol w="1474540"/>
              </a:tblGrid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 ÜRÜNLER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TAGEM </a:t>
                      </a:r>
                    </a:p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Enstitüler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4217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Haşhaş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Anason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Kişniş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Kimyon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Arı 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Çörekotu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Karabuğday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TAGEM Araştırma Enstitülerince Geliştirilerek Tescil Ettirilmiş TAB Çeşit Sayıları</a:t>
            </a:r>
            <a:endParaRPr lang="tr-TR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" y="1628800"/>
            <a:ext cx="3863727" cy="436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2051720" y="5466360"/>
            <a:ext cx="216024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Gelin eli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Papaver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macrostemum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Devam Eden Çalışmalar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63540"/>
              </p:ext>
            </p:extLst>
          </p:nvPr>
        </p:nvGraphicFramePr>
        <p:xfrm>
          <a:off x="323528" y="1340768"/>
          <a:ext cx="6176392" cy="5400600"/>
        </p:xfrm>
        <a:graphic>
          <a:graphicData uri="http://schemas.openxmlformats.org/drawingml/2006/table">
            <a:tbl>
              <a:tblPr/>
              <a:tblGrid>
                <a:gridCol w="2686479"/>
                <a:gridCol w="602575"/>
                <a:gridCol w="602575"/>
                <a:gridCol w="954077"/>
                <a:gridCol w="602575"/>
                <a:gridCol w="728111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tr-TR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TÜRLER</a:t>
                      </a:r>
                      <a:endParaRPr lang="tr-T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ÖZEL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ÜNİVERSİTE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793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Anadolu adaçayı(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Salvia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fruticosa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Çemen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Dağ 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Sideritis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perfoliata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Ekinezya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Echinacea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purpurea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İstanbul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kekigi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vulgare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subsp.hirtum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784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İzmir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kekigi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onites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Kekik 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Thymus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vulgaris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Oğulotu 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Melissa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officinalis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Tibbi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adaçayı(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Salvia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officinalis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Fesleğen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Tescil Aşamasında Olan TAB Çeşit Sayıları</a:t>
            </a:r>
            <a:endParaRPr lang="tr-TR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87" y="1340768"/>
            <a:ext cx="2295606" cy="48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7112649" y="5700450"/>
            <a:ext cx="1776144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Çöven </a:t>
            </a: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Gypsophila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arrostii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Devam Eden Çalışmalar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Halihazırda Devam Eden Proje Konuları ve Türler</a:t>
            </a:r>
            <a:endParaRPr lang="tr-TR" sz="1400" b="1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20405"/>
              </p:ext>
            </p:extLst>
          </p:nvPr>
        </p:nvGraphicFramePr>
        <p:xfrm>
          <a:off x="501650" y="1340768"/>
          <a:ext cx="8462963" cy="5109210"/>
        </p:xfrm>
        <a:graphic>
          <a:graphicData uri="http://schemas.openxmlformats.org/drawingml/2006/table">
            <a:tbl>
              <a:tblPr/>
              <a:tblGrid>
                <a:gridCol w="2054127"/>
                <a:gridCol w="1800199"/>
                <a:gridCol w="2880320"/>
                <a:gridCol w="1728317"/>
              </a:tblGrid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AGRONOMİ ÇALIŞMALARI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ISLAH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KALİTE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KÜLTÜRE ALMA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 Bitkileri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türde,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Anadolu Ada Çayı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 Bitkileri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türde,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Gölsoğanı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İstanbul Kekiği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Meyan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Kapari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Çörekotu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Kapari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Orthus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heterocarpus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Dağçayı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 Uçucu ve sabit yağlar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33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Thymus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türleri Uçucu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Yağları (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Antibakteriyel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Etki)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Konyak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Ekinezya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Şevketi Bostan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Lavanta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Gölsoğanı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Limonotu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Sakız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Kimyon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Kuşburnu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Oğulotu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Şekerotu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Yağ gülü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Şekerotu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şevketi bostan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Tatlı Rezene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etin kutusu"/>
          <p:cNvSpPr txBox="1">
            <a:spLocks noChangeArrowheads="1"/>
          </p:cNvSpPr>
          <p:nvPr/>
        </p:nvSpPr>
        <p:spPr bwMode="auto">
          <a:xfrm>
            <a:off x="539552" y="4730942"/>
            <a:ext cx="47525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b="1" dirty="0"/>
              <a:t>Teşekkürler…</a:t>
            </a:r>
          </a:p>
          <a:p>
            <a:pPr eaLnBrk="1" hangingPunct="1"/>
            <a:r>
              <a:rPr lang="tr-TR" altLang="tr-TR" sz="2400" b="1" dirty="0" smtClean="0"/>
              <a:t>gunesahmet@tarim.gov.tr</a:t>
            </a:r>
            <a:endParaRPr lang="tr-TR" altLang="tr-TR" sz="2400" b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BB3C-6A56-418C-80E3-363987E5A1BF}" type="slidenum">
              <a:rPr lang="tr-TR"/>
              <a:pPr>
                <a:defRPr/>
              </a:pPr>
              <a:t>26</a:t>
            </a:fld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1" y="1023773"/>
            <a:ext cx="79248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1052513"/>
            <a:ext cx="38782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8216-D2F4-4BC0-B831-B9A519DF2B0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23850" y="1052513"/>
            <a:ext cx="4608513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Dünya </a:t>
            </a:r>
            <a:r>
              <a:rPr lang="tr-TR" dirty="0"/>
              <a:t>Sağlık Örgütü raporuna göre, dünya üzerinde tıbbi amaçlarla kullanılan yaklaşık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70.000</a:t>
            </a:r>
            <a:r>
              <a:rPr lang="tr-TR" dirty="0"/>
              <a:t> bitkinin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21.000 </a:t>
            </a:r>
            <a:r>
              <a:rPr lang="tr-TR" dirty="0"/>
              <a:t>kadarı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ilaç sanayinde </a:t>
            </a:r>
            <a:r>
              <a:rPr lang="tr-TR" dirty="0"/>
              <a:t>kullanılmaktadır.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Ülkemizde yetişen ve çoğu doğal olarak bulunan türlerin sadece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1.000</a:t>
            </a:r>
            <a:r>
              <a:rPr lang="tr-TR" dirty="0"/>
              <a:t> kadarı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tıbbi amaçla</a:t>
            </a:r>
            <a:r>
              <a:rPr lang="tr-TR" dirty="0"/>
              <a:t> kullanılmaktadır.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 err="1"/>
              <a:t>Farmakopeye</a:t>
            </a:r>
            <a:r>
              <a:rPr lang="tr-TR" dirty="0"/>
              <a:t> kayıtlı bitki sayısı ise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200</a:t>
            </a:r>
            <a:r>
              <a:rPr lang="tr-TR" dirty="0"/>
              <a:t>’den fazladır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3318" name="Metin kutusu 6"/>
          <p:cNvSpPr txBox="1">
            <a:spLocks noChangeArrowheads="1"/>
          </p:cNvSpPr>
          <p:nvPr/>
        </p:nvSpPr>
        <p:spPr bwMode="auto">
          <a:xfrm>
            <a:off x="6444207" y="6002118"/>
            <a:ext cx="2520405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err="1">
                <a:solidFill>
                  <a:schemeClr val="bg1"/>
                </a:solidFill>
              </a:rPr>
              <a:t>Ekinezya</a:t>
            </a:r>
            <a:r>
              <a:rPr lang="tr-TR" altLang="tr-TR" sz="1400" b="1" dirty="0">
                <a:solidFill>
                  <a:schemeClr val="bg1"/>
                </a:solidFill>
              </a:rPr>
              <a:t>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Echinacea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purpurea</a:t>
            </a:r>
            <a:r>
              <a:rPr lang="tr-TR" altLang="tr-TR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92" y="977899"/>
            <a:ext cx="2514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56BF3-BC5D-4559-ACC0-6675779D8DC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50825" y="1541398"/>
            <a:ext cx="59055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Doğal kaynakların, gıda, tedavi edici veya farklı kullanımları insanlık tarihiyle birlikte başlamaktadır.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ilk yazılı </a:t>
            </a:r>
            <a:r>
              <a:rPr lang="tr-TR" dirty="0" smtClean="0"/>
              <a:t>kaynaklara;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Çin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, Hindistan ve Kuzey Afrika </a:t>
            </a:r>
            <a:r>
              <a:rPr lang="tr-TR" dirty="0"/>
              <a:t>bölgelerinde </a:t>
            </a:r>
            <a:r>
              <a:rPr lang="tr-TR" dirty="0" smtClean="0"/>
              <a:t>rastlanmaktadır</a:t>
            </a:r>
            <a:r>
              <a:rPr lang="tr-TR" dirty="0"/>
              <a:t>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Tıbbi ve Aromatik Bitkiler başta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ilaç ve gıda </a:t>
            </a:r>
            <a:r>
              <a:rPr lang="tr-TR" dirty="0"/>
              <a:t>sanayii olmak üzere,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kimya, kozmetik, boya </a:t>
            </a:r>
            <a:r>
              <a:rPr lang="tr-TR" dirty="0"/>
              <a:t>ve benzeri birçok sanayi kolunda yoğun olarak kullanılmaktadır</a:t>
            </a:r>
            <a:r>
              <a:rPr lang="tr-TR" dirty="0" smtClean="0"/>
              <a:t>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. yüzyılda </a:t>
            </a:r>
            <a:r>
              <a:rPr lang="tr-TR" dirty="0"/>
              <a:t>tıbbi bitkilerin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aktif maddelerinin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ekstraksiyonu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/>
              <a:t>başlamıştır. </a:t>
            </a:r>
          </a:p>
        </p:txBody>
      </p:sp>
      <p:sp>
        <p:nvSpPr>
          <p:cNvPr id="16390" name="Metin kutusu 6"/>
          <p:cNvSpPr txBox="1">
            <a:spLocks noChangeArrowheads="1"/>
          </p:cNvSpPr>
          <p:nvPr/>
        </p:nvSpPr>
        <p:spPr bwMode="auto">
          <a:xfrm>
            <a:off x="6454691" y="5661025"/>
            <a:ext cx="250992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Tatlı rezene  </a:t>
            </a:r>
          </a:p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Foeniculum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vulagre</a:t>
            </a:r>
            <a:r>
              <a:rPr lang="tr-TR" altLang="tr-TR" sz="14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  <p:extLst>
      <p:ext uri="{BB962C8B-B14F-4D97-AF65-F5344CB8AC3E}">
        <p14:creationId xmlns:p14="http://schemas.microsoft.com/office/powerpoint/2010/main" val="3427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212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altLang="tr-TR" sz="1800" dirty="0"/>
              <a:t>En çok dünya ticaretine konu olan tıbbi ve aromatik bitkiler; </a:t>
            </a:r>
            <a:r>
              <a:rPr lang="tr-TR" altLang="tr-TR" sz="1800" dirty="0">
                <a:solidFill>
                  <a:srgbClr val="CC0000"/>
                </a:solidFill>
              </a:rPr>
              <a:t>kahve, susam, sarımsak, kırmızı </a:t>
            </a:r>
            <a:r>
              <a:rPr lang="tr-TR" altLang="tr-TR" sz="1800" dirty="0" smtClean="0">
                <a:solidFill>
                  <a:srgbClr val="CC0000"/>
                </a:solidFill>
              </a:rPr>
              <a:t>biber, yenibahar</a:t>
            </a:r>
            <a:r>
              <a:rPr lang="tr-TR" altLang="tr-TR" sz="1800" dirty="0">
                <a:solidFill>
                  <a:srgbClr val="CC0000"/>
                </a:solidFill>
              </a:rPr>
              <a:t>, karabiber, yeşil çay, hardal tohumu, haşhaş tohumu,  zencefil, salep ve kimyon’ </a:t>
            </a:r>
            <a:r>
              <a:rPr lang="tr-TR" altLang="tr-TR" sz="1800" dirty="0"/>
              <a:t>dur. 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tr-TR" altLang="tr-TR" sz="1800" dirty="0"/>
          </a:p>
          <a:p>
            <a:pPr algn="just" eaLnBrk="1" hangingPunct="1">
              <a:lnSpc>
                <a:spcPct val="150000"/>
              </a:lnSpc>
            </a:pPr>
            <a:r>
              <a:rPr lang="tr-TR" altLang="tr-TR" sz="1800" dirty="0"/>
              <a:t>Tıbbi ve aromatik bitki dış alımını yapan ülkeler içerisinde </a:t>
            </a:r>
            <a:r>
              <a:rPr lang="tr-TR" altLang="tr-TR" sz="1800" dirty="0">
                <a:solidFill>
                  <a:srgbClr val="CC0000"/>
                </a:solidFill>
              </a:rPr>
              <a:t>ABD, İngiltere, Almanya, Fransa, Hollanda, Çin ve Hindistan </a:t>
            </a:r>
            <a:r>
              <a:rPr lang="tr-TR" altLang="tr-TR" sz="1800" dirty="0"/>
              <a:t>gibi ülkeler aynı zamanda birçok bitkinin dış satımını da yapan ülkeler </a:t>
            </a:r>
            <a:r>
              <a:rPr lang="tr-TR" altLang="tr-TR" sz="1800" dirty="0" smtClean="0"/>
              <a:t>konumundadır.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91680" y="44624"/>
            <a:ext cx="699512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  <p:pic>
        <p:nvPicPr>
          <p:cNvPr id="6" name="Picture 14" descr="IMG_0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95" y="1607773"/>
            <a:ext cx="2926953" cy="51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4846595"/>
            <a:ext cx="86026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FEAA4-B745-413B-BB5C-538589B8B73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23850" y="1681351"/>
            <a:ext cx="8604250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2. Dünya Savaşı sonrası </a:t>
            </a:r>
            <a:r>
              <a:rPr lang="tr-TR" dirty="0"/>
              <a:t>sektör, daha çok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sentetik ilaç </a:t>
            </a:r>
            <a:r>
              <a:rPr lang="tr-TR" dirty="0"/>
              <a:t>üretimine yönlenmiştir.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Küreselleşme</a:t>
            </a:r>
            <a:r>
              <a:rPr lang="tr-TR" dirty="0"/>
              <a:t>, bazı ülkelerde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lokal olarak kullanılan </a:t>
            </a:r>
            <a:r>
              <a:rPr lang="tr-TR" dirty="0"/>
              <a:t>tıbbi ve aromatik bitkilerin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dünya çapında tanınmasına</a:t>
            </a:r>
            <a:r>
              <a:rPr lang="tr-TR" dirty="0"/>
              <a:t> ve talebin artmasına neden olmuştur. 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Artan talebin karşılanabilmesi,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biyolojik çeşitliliğin korunması ve standart ürün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eldesi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için</a:t>
            </a:r>
            <a:r>
              <a:rPr lang="tr-TR" dirty="0"/>
              <a:t> kültüre alma çalışmaları hız kazanmıştır. </a:t>
            </a:r>
          </a:p>
        </p:txBody>
      </p:sp>
      <p:sp>
        <p:nvSpPr>
          <p:cNvPr id="17414" name="Metin kutusu 6"/>
          <p:cNvSpPr txBox="1">
            <a:spLocks noChangeArrowheads="1"/>
          </p:cNvSpPr>
          <p:nvPr/>
        </p:nvSpPr>
        <p:spPr bwMode="auto">
          <a:xfrm>
            <a:off x="6588224" y="5839438"/>
            <a:ext cx="2339876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Portakal Nergisi  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Calendula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officinalis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73163"/>
            <a:ext cx="86947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ABCD4-EE57-43AA-9D76-71661E1BBB1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19460" name="Metin kutusu 6"/>
          <p:cNvSpPr txBox="1">
            <a:spLocks noChangeArrowheads="1"/>
          </p:cNvSpPr>
          <p:nvPr/>
        </p:nvSpPr>
        <p:spPr bwMode="auto">
          <a:xfrm>
            <a:off x="6349975" y="5167968"/>
            <a:ext cx="25686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Rezene 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Foeniculum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vulgare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Türkiye ve Dünyada Üretim ve Ticaret</a:t>
            </a:r>
            <a:endParaRPr lang="tr-TR" altLang="tr-TR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50925"/>
            <a:ext cx="48164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F10F-51BF-4052-8384-ECE641233DF8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17411" name="Dikdörtgen 1"/>
          <p:cNvSpPr>
            <a:spLocks noChangeArrowheads="1"/>
          </p:cNvSpPr>
          <p:nvPr/>
        </p:nvSpPr>
        <p:spPr bwMode="auto">
          <a:xfrm>
            <a:off x="5221288" y="1052513"/>
            <a:ext cx="37433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altLang="tr-TR" dirty="0" smtClean="0"/>
              <a:t>Tıbbi ve Aromatik bitkilerin sınıflandırılmasında yaşanan sıkıntılar,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üretim ve ticaret miktarlarının </a:t>
            </a:r>
            <a:r>
              <a:rPr lang="tr-TR" altLang="tr-TR" dirty="0" smtClean="0"/>
              <a:t>majör ürünlere nazaran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düşük olması</a:t>
            </a:r>
            <a:r>
              <a:rPr lang="tr-TR" altLang="tr-TR" dirty="0" smtClean="0"/>
              <a:t>, birçoğunun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doğadan toplama yolu ile elde edilmesi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v.b</a:t>
            </a:r>
            <a:r>
              <a:rPr lang="tr-TR" altLang="tr-TR" dirty="0" smtClean="0"/>
              <a:t>. nedenlerden dolayı, bu gruba giren türlerde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verilerin derlenmesi ve bulunması güçlük taşımaktadır</a:t>
            </a:r>
            <a:r>
              <a:rPr lang="tr-TR" altLang="tr-TR" dirty="0" smtClean="0"/>
              <a:t>.</a:t>
            </a:r>
          </a:p>
          <a:p>
            <a:pPr marL="0" lvl="1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altLang="tr-TR" dirty="0" smtClean="0"/>
              <a:t>Bu nedenle bu konuda genel olarak tahminler yürütülerek  bazı veriler ortaya konmaktadır.</a:t>
            </a:r>
          </a:p>
        </p:txBody>
      </p:sp>
      <p:sp>
        <p:nvSpPr>
          <p:cNvPr id="18438" name="Metin kutusu 6"/>
          <p:cNvSpPr txBox="1">
            <a:spLocks noChangeArrowheads="1"/>
          </p:cNvSpPr>
          <p:nvPr/>
        </p:nvSpPr>
        <p:spPr bwMode="auto">
          <a:xfrm>
            <a:off x="2184400" y="5481638"/>
            <a:ext cx="288607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bg1"/>
                </a:solidFill>
              </a:rPr>
              <a:t>Kekik   (</a:t>
            </a:r>
            <a:r>
              <a:rPr lang="tr-TR" altLang="tr-TR" sz="2000" b="1" i="1">
                <a:solidFill>
                  <a:schemeClr val="bg1"/>
                </a:solidFill>
              </a:rPr>
              <a:t>Thymus cilicicus)</a:t>
            </a: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Türkiye ve Dünyada Üretim ve Ticaret</a:t>
            </a:r>
            <a:endParaRPr lang="tr-TR" altLang="tr-TR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E2B8-9D3C-4685-B863-C4E75A1AAF19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Üretim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68313" y="908050"/>
            <a:ext cx="84963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/>
              <a:t>Bazı Tıbbi </a:t>
            </a:r>
            <a:r>
              <a:rPr lang="tr-TR" b="1" dirty="0"/>
              <a:t>ve Aromatik Bitkiler Üretimi ve İlk </a:t>
            </a:r>
            <a:r>
              <a:rPr lang="tr-TR" b="1" dirty="0" smtClean="0"/>
              <a:t>3 </a:t>
            </a:r>
            <a:r>
              <a:rPr lang="tr-TR" b="1" dirty="0"/>
              <a:t>Ülke </a:t>
            </a:r>
            <a:r>
              <a:rPr lang="tr-TR" b="1" dirty="0" smtClean="0"/>
              <a:t>%’</a:t>
            </a:r>
            <a:r>
              <a:rPr lang="tr-TR" b="1" dirty="0" err="1" smtClean="0"/>
              <a:t>leri</a:t>
            </a:r>
            <a:r>
              <a:rPr lang="tr-TR" b="1" baseline="30000" dirty="0" smtClean="0"/>
              <a:t>*</a:t>
            </a:r>
            <a:endParaRPr lang="tr-TR" b="1" baseline="30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00130"/>
              </p:ext>
            </p:extLst>
          </p:nvPr>
        </p:nvGraphicFramePr>
        <p:xfrm>
          <a:off x="468313" y="1556792"/>
          <a:ext cx="8435280" cy="4264966"/>
        </p:xfrm>
        <a:graphic>
          <a:graphicData uri="http://schemas.openxmlformats.org/drawingml/2006/table">
            <a:tbl>
              <a:tblPr/>
              <a:tblGrid>
                <a:gridCol w="1522512"/>
                <a:gridCol w="720080"/>
                <a:gridCol w="1152128"/>
                <a:gridCol w="504056"/>
                <a:gridCol w="1152128"/>
                <a:gridCol w="432048"/>
                <a:gridCol w="1080120"/>
                <a:gridCol w="348927"/>
                <a:gridCol w="1163241"/>
                <a:gridCol w="360040"/>
              </a:tblGrid>
              <a:tr h="2393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Ürün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Üretim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Sırasıyla Ülkelerin Üretim Yüzdeleri 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9365">
                <a:tc v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(1.000 ton)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Türkiye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Sarımsak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24.255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Kore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[17.]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 biberler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[27.]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Ukrayna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Baharatlar, Diğer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Bangladeş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Zencefil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Nepal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41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Anason, Çin anasonu, rezene, kişniş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Meksika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[12.]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Karabiber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Tarçın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Karanfil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Madakaskar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Tanzanya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Şerbetçiotu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Etiyopya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[8.]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Vanilya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Madakaskar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Meksika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36.228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Rusya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[17.]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68313" y="5949280"/>
            <a:ext cx="453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</a:t>
            </a:r>
            <a:r>
              <a:rPr lang="tr-TR" sz="1200" dirty="0" err="1" smtClean="0"/>
              <a:t>Fao</a:t>
            </a:r>
            <a:r>
              <a:rPr lang="tr-TR" sz="1200" dirty="0" smtClean="0"/>
              <a:t>, 2013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6EC83628910EA46A153A1D3184F892A" ma:contentTypeVersion="0" ma:contentTypeDescription="Yeni belge oluşturun." ma:contentTypeScope="" ma:versionID="682d86d5f846e96b95c6937ddfd675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305f5a1970ef5ab7b84130530577c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29E9E-089F-4CDC-B417-E2A7A787F519}"/>
</file>

<file path=customXml/itemProps2.xml><?xml version="1.0" encoding="utf-8"?>
<ds:datastoreItem xmlns:ds="http://schemas.openxmlformats.org/officeDocument/2006/customXml" ds:itemID="{482678A7-52CC-4F86-A97D-F275555B4A84}"/>
</file>

<file path=customXml/itemProps3.xml><?xml version="1.0" encoding="utf-8"?>
<ds:datastoreItem xmlns:ds="http://schemas.openxmlformats.org/officeDocument/2006/customXml" ds:itemID="{1CB220A3-8461-44A0-B532-C3D34E9B1709}"/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2511</Words>
  <Application>Microsoft Office PowerPoint</Application>
  <PresentationFormat>Ekran Gösterisi (4:3)</PresentationFormat>
  <Paragraphs>1039</Paragraphs>
  <Slides>26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Arial Tur</vt:lpstr>
      <vt:lpstr>Calibri</vt:lpstr>
      <vt:lpstr>Times New Roman</vt:lpstr>
      <vt:lpstr>Wingdings</vt:lpstr>
      <vt:lpstr>Ofis Teması</vt:lpstr>
      <vt:lpstr>Özel Tasarım</vt:lpstr>
      <vt:lpstr>PowerPoint Sunusu</vt:lpstr>
      <vt:lpstr>PowerPoint Sunusu</vt:lpstr>
      <vt:lpstr>PowerPoint Sunusu</vt:lpstr>
      <vt:lpstr>PowerPoint Sunusu</vt:lpstr>
      <vt:lpstr>TIBBİ VE AROMATİK BİTKİLER Genel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UÇUCU YAĞ TİCARETİ</vt:lpstr>
      <vt:lpstr>ÜLKEMİZİN UÇUCU YAĞ TİCARETİ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BURAYA BAŞLIK YAZILACAK</dc:title>
  <dc:creator>mgokbulut</dc:creator>
  <cp:lastModifiedBy>Ahmet GÜNEŞ</cp:lastModifiedBy>
  <cp:revision>622</cp:revision>
  <cp:lastPrinted>2015-04-15T09:38:20Z</cp:lastPrinted>
  <dcterms:created xsi:type="dcterms:W3CDTF">2012-11-26T14:45:04Z</dcterms:created>
  <dcterms:modified xsi:type="dcterms:W3CDTF">2016-07-28T07:52:42Z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0x010100E6EC83628910EA46A153A1D3184F892A</vt:lpwstr>
  </property>
</Properties>
</file>