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7" d="100"/>
          <a:sy n="67" d="100"/>
        </p:scale>
        <p:origin x="77"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B343C-C315-463D-9447-9B7B1CE15138}" type="datetimeFigureOut">
              <a:rPr lang="tr-TR" smtClean="0"/>
              <a:t>07.11.2018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79FF7-B5BE-4F89-8FF3-C6BED0551634}" type="slidenum">
              <a:rPr lang="tr-TR" smtClean="0"/>
              <a:t>‹#›</a:t>
            </a:fld>
            <a:endParaRPr lang="tr-TR"/>
          </a:p>
        </p:txBody>
      </p:sp>
    </p:spTree>
    <p:extLst>
      <p:ext uri="{BB962C8B-B14F-4D97-AF65-F5344CB8AC3E}">
        <p14:creationId xmlns:p14="http://schemas.microsoft.com/office/powerpoint/2010/main" val="205378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80069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3877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06447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7954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rgbClr val="888888"/>
                </a:solidFill>
                <a:latin typeface="Calibri"/>
                <a:cs typeface="Calibri"/>
              </a:defRPr>
            </a:lvl1pPr>
          </a:lstStyle>
          <a:p>
            <a:pPr marL="8209915"/>
            <a:fld id="{81D60167-4931-47E6-BA6A-407CBD079E47}" type="slidenum">
              <a:rPr lang="tr-TR" spc="-10" smtClean="0"/>
              <a:pPr marL="8209915"/>
              <a:t>‹#›</a:t>
            </a:fld>
            <a:endParaRPr lang="tr-TR" spc="-10" dirty="0"/>
          </a:p>
        </p:txBody>
      </p:sp>
    </p:spTree>
    <p:extLst>
      <p:ext uri="{BB962C8B-B14F-4D97-AF65-F5344CB8AC3E}">
        <p14:creationId xmlns:p14="http://schemas.microsoft.com/office/powerpoint/2010/main" val="266129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02881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6321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1948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BE881EF-FE98-469D-A976-773CB5DBDAAA}" type="datetimeFigureOut">
              <a:rPr lang="tr-TR" smtClean="0"/>
              <a:t>07.11.2018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37965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E881EF-FE98-469D-A976-773CB5DBDAAA}" type="datetimeFigureOut">
              <a:rPr lang="tr-TR" smtClean="0"/>
              <a:t>07.11.2018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6290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E881EF-FE98-469D-A976-773CB5DBDAAA}" type="datetimeFigureOut">
              <a:rPr lang="tr-TR" smtClean="0"/>
              <a:t>07.11.2018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58707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43137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93887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881EF-FE98-469D-A976-773CB5DBDAAA}" type="datetimeFigureOut">
              <a:rPr lang="tr-TR" smtClean="0"/>
              <a:t>07.11.2018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85985-0A8B-4B2C-9209-96D5DB2C2A41}" type="slidenum">
              <a:rPr lang="tr-TR" smtClean="0"/>
              <a:t>‹#›</a:t>
            </a:fld>
            <a:endParaRPr lang="tr-TR"/>
          </a:p>
        </p:txBody>
      </p:sp>
    </p:spTree>
    <p:extLst>
      <p:ext uri="{BB962C8B-B14F-4D97-AF65-F5344CB8AC3E}">
        <p14:creationId xmlns:p14="http://schemas.microsoft.com/office/powerpoint/2010/main" val="153874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124" y="390780"/>
            <a:ext cx="8699753" cy="646331"/>
          </a:xfrm>
        </p:spPr>
        <p:txBody>
          <a:bodyPr/>
          <a:lstStyle/>
          <a:p>
            <a:pPr algn="r"/>
            <a:r>
              <a:rPr lang="tr-TR" sz="1400" dirty="0"/>
              <a:t>İç Anadolu Bölgesi koşullarında AquaCrop modeli kullanılarak farklı sulama ve ekim zamanlarında buğdayın verim tahmini   </a:t>
            </a:r>
            <a:r>
              <a:rPr lang="tr-TR" sz="1400" dirty="0">
                <a:latin typeface="Times New Roman"/>
                <a:ea typeface="Times New Roman"/>
              </a:rPr>
              <a:t/>
            </a:r>
            <a:br>
              <a:rPr lang="tr-TR" sz="1400" dirty="0">
                <a:latin typeface="Times New Roman"/>
                <a:ea typeface="Times New Roman"/>
              </a:rPr>
            </a:br>
            <a:endParaRPr lang="tr-TR" sz="1400" dirty="0"/>
          </a:p>
        </p:txBody>
      </p:sp>
      <p:graphicFrame>
        <p:nvGraphicFramePr>
          <p:cNvPr id="3" name="Table 2"/>
          <p:cNvGraphicFramePr>
            <a:graphicFrameLocks noGrp="1"/>
          </p:cNvGraphicFramePr>
          <p:nvPr>
            <p:extLst>
              <p:ext uri="{D42A27DB-BD31-4B8C-83A1-F6EECF244321}">
                <p14:modId xmlns:p14="http://schemas.microsoft.com/office/powerpoint/2010/main" val="967194199"/>
              </p:ext>
            </p:extLst>
          </p:nvPr>
        </p:nvGraphicFramePr>
        <p:xfrm>
          <a:off x="1676400" y="1143000"/>
          <a:ext cx="4495800" cy="591123"/>
        </p:xfrm>
        <a:graphic>
          <a:graphicData uri="http://schemas.openxmlformats.org/drawingml/2006/table">
            <a:tbl>
              <a:tblPr>
                <a:tableStyleId>{5C22544A-7EE6-4342-B048-85BDC9FD1C3A}</a:tableStyleId>
              </a:tblPr>
              <a:tblGrid>
                <a:gridCol w="1914877">
                  <a:extLst>
                    <a:ext uri="{9D8B030D-6E8A-4147-A177-3AD203B41FA5}">
                      <a16:colId xmlns:a16="http://schemas.microsoft.com/office/drawing/2014/main" val="20000"/>
                    </a:ext>
                  </a:extLst>
                </a:gridCol>
                <a:gridCol w="2580923">
                  <a:extLst>
                    <a:ext uri="{9D8B030D-6E8A-4147-A177-3AD203B41FA5}">
                      <a16:colId xmlns:a16="http://schemas.microsoft.com/office/drawing/2014/main" val="20001"/>
                    </a:ext>
                  </a:extLst>
                </a:gridCol>
              </a:tblGrid>
              <a:tr h="160020">
                <a:tc>
                  <a:txBody>
                    <a:bodyPr/>
                    <a:lstStyle/>
                    <a:p>
                      <a:pPr>
                        <a:lnSpc>
                          <a:spcPct val="115000"/>
                        </a:lnSpc>
                        <a:spcAft>
                          <a:spcPts val="0"/>
                        </a:spcAft>
                      </a:pPr>
                      <a:r>
                        <a:rPr lang="tr-TR" sz="1200" dirty="0">
                          <a:effectLst/>
                        </a:rPr>
                        <a:t>ARAŞTIRMA FIRSAT ALANI </a:t>
                      </a:r>
                      <a:endParaRPr lang="tr-TR" sz="1200" dirty="0">
                        <a:effectLst/>
                        <a:latin typeface="Times New Roman"/>
                        <a:ea typeface="Times New Roman"/>
                      </a:endParaRPr>
                    </a:p>
                  </a:txBody>
                  <a:tcPr marL="44450" marR="44450" marT="0" marB="0" anchor="ctr"/>
                </a:tc>
                <a:tc>
                  <a:txBody>
                    <a:bodyPr/>
                    <a:lstStyle/>
                    <a:p>
                      <a:pPr>
                        <a:lnSpc>
                          <a:spcPct val="115000"/>
                        </a:lnSpc>
                        <a:spcAft>
                          <a:spcPts val="0"/>
                        </a:spcAft>
                      </a:pPr>
                      <a:r>
                        <a:rPr lang="tr-TR" sz="1200">
                          <a:effectLst/>
                        </a:rPr>
                        <a:t>A103</a:t>
                      </a:r>
                      <a:endParaRPr lang="tr-TR" sz="1200">
                        <a:effectLst/>
                        <a:latin typeface="Times New Roman"/>
                        <a:ea typeface="Times New Roman"/>
                      </a:endParaRPr>
                    </a:p>
                  </a:txBody>
                  <a:tcPr marL="44450" marR="44450" marT="0" marB="0" anchor="ctr"/>
                </a:tc>
                <a:extLst>
                  <a:ext uri="{0D108BD9-81ED-4DB2-BD59-A6C34878D82A}">
                    <a16:rowId xmlns:a16="http://schemas.microsoft.com/office/drawing/2014/main" val="10000"/>
                  </a:ext>
                </a:extLst>
              </a:tr>
              <a:tr h="118745">
                <a:tc>
                  <a:txBody>
                    <a:bodyPr/>
                    <a:lstStyle/>
                    <a:p>
                      <a:pPr>
                        <a:lnSpc>
                          <a:spcPct val="115000"/>
                        </a:lnSpc>
                        <a:spcAft>
                          <a:spcPts val="0"/>
                        </a:spcAft>
                      </a:pPr>
                      <a:r>
                        <a:rPr lang="tr-TR" sz="1200">
                          <a:effectLst/>
                        </a:rPr>
                        <a:t>ARAŞTIRMA PROGRAMI </a:t>
                      </a:r>
                      <a:endParaRPr lang="tr-TR" sz="1200">
                        <a:effectLst/>
                        <a:latin typeface="Times New Roman"/>
                        <a:ea typeface="Times New Roman"/>
                      </a:endParaRPr>
                    </a:p>
                  </a:txBody>
                  <a:tcPr marL="44450" marR="44450" marT="0" marB="0" anchor="ctr"/>
                </a:tc>
                <a:tc>
                  <a:txBody>
                    <a:bodyPr/>
                    <a:lstStyle/>
                    <a:p>
                      <a:pPr>
                        <a:lnSpc>
                          <a:spcPct val="115000"/>
                        </a:lnSpc>
                        <a:spcAft>
                          <a:spcPts val="0"/>
                        </a:spcAft>
                      </a:pPr>
                      <a:r>
                        <a:rPr lang="tr-TR" sz="1200">
                          <a:effectLst/>
                        </a:rPr>
                        <a:t>Toprak Su Kaynakları ve Çevre P-01</a:t>
                      </a:r>
                      <a:endParaRPr lang="tr-TR" sz="1200">
                        <a:effectLst/>
                        <a:latin typeface="Times New Roman"/>
                        <a:ea typeface="Times New Roman"/>
                      </a:endParaRPr>
                    </a:p>
                  </a:txBody>
                  <a:tcPr marL="44450" marR="44450" marT="0" marB="0" anchor="ctr"/>
                </a:tc>
                <a:extLst>
                  <a:ext uri="{0D108BD9-81ED-4DB2-BD59-A6C34878D82A}">
                    <a16:rowId xmlns:a16="http://schemas.microsoft.com/office/drawing/2014/main" val="10001"/>
                  </a:ext>
                </a:extLst>
              </a:tr>
              <a:tr h="118745">
                <a:tc>
                  <a:txBody>
                    <a:bodyPr/>
                    <a:lstStyle/>
                    <a:p>
                      <a:pPr>
                        <a:lnSpc>
                          <a:spcPct val="115000"/>
                        </a:lnSpc>
                        <a:spcAft>
                          <a:spcPts val="0"/>
                        </a:spcAft>
                      </a:pPr>
                      <a:r>
                        <a:rPr lang="tr-TR" sz="1200">
                          <a:effectLst/>
                        </a:rPr>
                        <a:t>PROGRAM ÖNCELİĞİ</a:t>
                      </a:r>
                      <a:endParaRPr lang="tr-TR" sz="1200">
                        <a:effectLst/>
                        <a:latin typeface="Times New Roman"/>
                        <a:ea typeface="Times New Roman"/>
                      </a:endParaRPr>
                    </a:p>
                  </a:txBody>
                  <a:tcPr marL="44450" marR="44450" marT="0" marB="0" anchor="ctr"/>
                </a:tc>
                <a:tc>
                  <a:txBody>
                    <a:bodyPr/>
                    <a:lstStyle/>
                    <a:p>
                      <a:pPr>
                        <a:lnSpc>
                          <a:spcPct val="115000"/>
                        </a:lnSpc>
                        <a:spcAft>
                          <a:spcPts val="0"/>
                        </a:spcAft>
                      </a:pPr>
                      <a:r>
                        <a:rPr lang="tr-TR" sz="1200" dirty="0">
                          <a:effectLst/>
                        </a:rPr>
                        <a:t>Yüksek</a:t>
                      </a:r>
                      <a:endParaRPr lang="tr-TR" sz="1200" dirty="0">
                        <a:effectLst/>
                        <a:latin typeface="Times New Roman"/>
                        <a:ea typeface="Times New Roman"/>
                      </a:endParaRPr>
                    </a:p>
                  </a:txBody>
                  <a:tcPr marL="44450" marR="44450" marT="0" marB="0" anchor="ct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23845625"/>
              </p:ext>
            </p:extLst>
          </p:nvPr>
        </p:nvGraphicFramePr>
        <p:xfrm>
          <a:off x="1676400" y="2057400"/>
          <a:ext cx="4572000" cy="1208788"/>
        </p:xfrm>
        <a:graphic>
          <a:graphicData uri="http://schemas.openxmlformats.org/drawingml/2006/table">
            <a:tbl>
              <a:tblPr>
                <a:tableStyleId>{5C22544A-7EE6-4342-B048-85BDC9FD1C3A}</a:tableStyleId>
              </a:tblPr>
              <a:tblGrid>
                <a:gridCol w="1428096">
                  <a:extLst>
                    <a:ext uri="{9D8B030D-6E8A-4147-A177-3AD203B41FA5}">
                      <a16:colId xmlns:a16="http://schemas.microsoft.com/office/drawing/2014/main" val="20000"/>
                    </a:ext>
                  </a:extLst>
                </a:gridCol>
                <a:gridCol w="3143904">
                  <a:extLst>
                    <a:ext uri="{9D8B030D-6E8A-4147-A177-3AD203B41FA5}">
                      <a16:colId xmlns:a16="http://schemas.microsoft.com/office/drawing/2014/main" val="20001"/>
                    </a:ext>
                  </a:extLst>
                </a:gridCol>
              </a:tblGrid>
              <a:tr h="123825">
                <a:tc>
                  <a:txBody>
                    <a:bodyPr/>
                    <a:lstStyle/>
                    <a:p>
                      <a:pPr>
                        <a:lnSpc>
                          <a:spcPct val="115000"/>
                        </a:lnSpc>
                        <a:spcAft>
                          <a:spcPts val="0"/>
                        </a:spcAft>
                      </a:pPr>
                      <a:r>
                        <a:rPr lang="tr-TR" sz="1200" dirty="0">
                          <a:effectLst/>
                        </a:rPr>
                        <a:t>ADI SOYADI</a:t>
                      </a:r>
                      <a:endParaRPr lang="tr-TR" sz="1200" dirty="0">
                        <a:effectLst/>
                        <a:latin typeface="Times New Roman"/>
                        <a:ea typeface="Times New Roman"/>
                      </a:endParaRPr>
                    </a:p>
                  </a:txBody>
                  <a:tcPr marL="44450" marR="44450" marT="0" marB="0" anchor="ctr"/>
                </a:tc>
                <a:tc>
                  <a:txBody>
                    <a:bodyPr/>
                    <a:lstStyle/>
                    <a:p>
                      <a:pPr>
                        <a:lnSpc>
                          <a:spcPct val="115000"/>
                        </a:lnSpc>
                        <a:spcAft>
                          <a:spcPts val="0"/>
                        </a:spcAft>
                      </a:pPr>
                      <a:r>
                        <a:rPr lang="tr-TR" sz="1200">
                          <a:effectLst/>
                        </a:rPr>
                        <a:t>Belgin SIRLI</a:t>
                      </a:r>
                      <a:endParaRPr lang="tr-TR" sz="1200">
                        <a:effectLst/>
                        <a:latin typeface="Times New Roman"/>
                        <a:ea typeface="Times New Roman"/>
                      </a:endParaRPr>
                    </a:p>
                  </a:txBody>
                  <a:tcPr marL="44450" marR="44450" marT="0" marB="0" anchor="ctr"/>
                </a:tc>
                <a:extLst>
                  <a:ext uri="{0D108BD9-81ED-4DB2-BD59-A6C34878D82A}">
                    <a16:rowId xmlns:a16="http://schemas.microsoft.com/office/drawing/2014/main" val="10000"/>
                  </a:ext>
                </a:extLst>
              </a:tr>
              <a:tr h="83185">
                <a:tc>
                  <a:txBody>
                    <a:bodyPr/>
                    <a:lstStyle/>
                    <a:p>
                      <a:pPr>
                        <a:lnSpc>
                          <a:spcPct val="115000"/>
                        </a:lnSpc>
                        <a:spcAft>
                          <a:spcPts val="0"/>
                        </a:spcAft>
                      </a:pPr>
                      <a:r>
                        <a:rPr lang="tr-TR" sz="1200" dirty="0">
                          <a:effectLst/>
                        </a:rPr>
                        <a:t>KURUMU </a:t>
                      </a:r>
                      <a:endParaRPr lang="tr-TR" sz="1200" dirty="0">
                        <a:effectLst/>
                        <a:latin typeface="Times New Roman"/>
                        <a:ea typeface="Times New Roman"/>
                      </a:endParaRPr>
                    </a:p>
                  </a:txBody>
                  <a:tcPr marL="44450" marR="44450" marT="0" marB="0" anchor="ctr"/>
                </a:tc>
                <a:tc>
                  <a:txBody>
                    <a:bodyPr/>
                    <a:lstStyle/>
                    <a:p>
                      <a:pPr>
                        <a:lnSpc>
                          <a:spcPct val="115000"/>
                        </a:lnSpc>
                        <a:spcAft>
                          <a:spcPts val="0"/>
                        </a:spcAft>
                      </a:pPr>
                      <a:r>
                        <a:rPr lang="tr-TR" sz="1200">
                          <a:effectLst/>
                        </a:rPr>
                        <a:t>Tarla Bitkileri Merkez Araştırma Enstitüsü Müdürlüğü    Coğrafi Bilgi Sistemleri ve Uzaktan Algılama Bölümü (CBS)</a:t>
                      </a:r>
                      <a:endParaRPr lang="tr-TR" sz="1200">
                        <a:effectLst/>
                        <a:latin typeface="Times New Roman"/>
                        <a:ea typeface="Times New Roman"/>
                      </a:endParaRPr>
                    </a:p>
                  </a:txBody>
                  <a:tcPr marL="44450" marR="44450" marT="0" marB="0"/>
                </a:tc>
                <a:extLst>
                  <a:ext uri="{0D108BD9-81ED-4DB2-BD59-A6C34878D82A}">
                    <a16:rowId xmlns:a16="http://schemas.microsoft.com/office/drawing/2014/main" val="10001"/>
                  </a:ext>
                </a:extLst>
              </a:tr>
              <a:tr h="168910">
                <a:tc>
                  <a:txBody>
                    <a:bodyPr/>
                    <a:lstStyle/>
                    <a:p>
                      <a:pPr>
                        <a:lnSpc>
                          <a:spcPct val="115000"/>
                        </a:lnSpc>
                        <a:spcAft>
                          <a:spcPts val="0"/>
                        </a:spcAft>
                      </a:pPr>
                      <a:r>
                        <a:rPr lang="tr-TR" sz="1200">
                          <a:effectLst/>
                        </a:rPr>
                        <a:t>TELEFONU</a:t>
                      </a:r>
                      <a:endParaRPr lang="tr-TR" sz="1200">
                        <a:effectLst/>
                        <a:latin typeface="Times New Roman"/>
                        <a:ea typeface="Times New Roman"/>
                      </a:endParaRPr>
                    </a:p>
                  </a:txBody>
                  <a:tcPr marL="44450" marR="44450" marT="0" marB="0" anchor="ctr"/>
                </a:tc>
                <a:tc>
                  <a:txBody>
                    <a:bodyPr/>
                    <a:lstStyle/>
                    <a:p>
                      <a:pPr>
                        <a:lnSpc>
                          <a:spcPct val="115000"/>
                        </a:lnSpc>
                        <a:spcAft>
                          <a:spcPts val="0"/>
                        </a:spcAft>
                      </a:pPr>
                      <a:r>
                        <a:rPr lang="tr-TR" sz="1200" dirty="0">
                          <a:effectLst/>
                        </a:rPr>
                        <a:t>0(312) 343 10 50 / 2404</a:t>
                      </a:r>
                      <a:endParaRPr lang="tr-TR" sz="1200" dirty="0">
                        <a:effectLst/>
                        <a:latin typeface="Times New Roman"/>
                        <a:ea typeface="Times New Roman"/>
                      </a:endParaRPr>
                    </a:p>
                  </a:txBody>
                  <a:tcPr marL="44450" marR="44450" marT="0" marB="0"/>
                </a:tc>
                <a:extLst>
                  <a:ext uri="{0D108BD9-81ED-4DB2-BD59-A6C34878D82A}">
                    <a16:rowId xmlns:a16="http://schemas.microsoft.com/office/drawing/2014/main" val="10002"/>
                  </a:ext>
                </a:extLst>
              </a:tr>
              <a:tr h="33908">
                <a:tc>
                  <a:txBody>
                    <a:bodyPr/>
                    <a:lstStyle/>
                    <a:p>
                      <a:pPr>
                        <a:lnSpc>
                          <a:spcPct val="115000"/>
                        </a:lnSpc>
                        <a:spcAft>
                          <a:spcPts val="0"/>
                        </a:spcAft>
                      </a:pPr>
                      <a:r>
                        <a:rPr lang="tr-TR" sz="1200">
                          <a:effectLst/>
                        </a:rPr>
                        <a:t>E-POSTA</a:t>
                      </a:r>
                      <a:endParaRPr lang="tr-TR" sz="1200">
                        <a:effectLst/>
                        <a:latin typeface="Times New Roman"/>
                        <a:ea typeface="Times New Roman"/>
                      </a:endParaRPr>
                    </a:p>
                  </a:txBody>
                  <a:tcPr marL="44450" marR="44450" marT="0" marB="0" anchor="ctr"/>
                </a:tc>
                <a:tc>
                  <a:txBody>
                    <a:bodyPr/>
                    <a:lstStyle/>
                    <a:p>
                      <a:pPr>
                        <a:lnSpc>
                          <a:spcPct val="115000"/>
                        </a:lnSpc>
                        <a:spcAft>
                          <a:spcPts val="0"/>
                        </a:spcAft>
                      </a:pPr>
                      <a:r>
                        <a:rPr lang="tr-TR" sz="1200" dirty="0">
                          <a:effectLst/>
                        </a:rPr>
                        <a:t>balsancak@tagem.gov.tr</a:t>
                      </a:r>
                      <a:endParaRPr lang="tr-TR" sz="1200" dirty="0">
                        <a:effectLst/>
                        <a:latin typeface="Times New Roman"/>
                        <a:ea typeface="Times New Roman"/>
                      </a:endParaRPr>
                    </a:p>
                  </a:txBody>
                  <a:tcPr marL="44450" marR="44450" marT="0" marB="0"/>
                </a:tc>
                <a:extLst>
                  <a:ext uri="{0D108BD9-81ED-4DB2-BD59-A6C34878D82A}">
                    <a16:rowId xmlns:a16="http://schemas.microsoft.com/office/drawing/2014/main" val="10003"/>
                  </a:ext>
                </a:extLst>
              </a:tr>
            </a:tbl>
          </a:graphicData>
        </a:graphic>
      </p:graphicFrame>
      <p:sp>
        <p:nvSpPr>
          <p:cNvPr id="5" name="Rectangle 4"/>
          <p:cNvSpPr/>
          <p:nvPr/>
        </p:nvSpPr>
        <p:spPr>
          <a:xfrm>
            <a:off x="1600201" y="1814900"/>
            <a:ext cx="1001877" cy="276999"/>
          </a:xfrm>
          <a:prstGeom prst="rect">
            <a:avLst/>
          </a:prstGeom>
        </p:spPr>
        <p:txBody>
          <a:bodyPr wrap="none">
            <a:spAutoFit/>
          </a:bodyPr>
          <a:lstStyle/>
          <a:p>
            <a:r>
              <a:rPr lang="tr-TR" sz="1200" dirty="0">
                <a:solidFill>
                  <a:schemeClr val="dk1"/>
                </a:solidFill>
              </a:rPr>
              <a:t>PROJE LİDERİ</a:t>
            </a:r>
          </a:p>
        </p:txBody>
      </p:sp>
      <p:graphicFrame>
        <p:nvGraphicFramePr>
          <p:cNvPr id="6" name="Table 5"/>
          <p:cNvGraphicFramePr>
            <a:graphicFrameLocks noGrp="1"/>
          </p:cNvGraphicFramePr>
          <p:nvPr>
            <p:extLst>
              <p:ext uri="{D42A27DB-BD31-4B8C-83A1-F6EECF244321}">
                <p14:modId xmlns:p14="http://schemas.microsoft.com/office/powerpoint/2010/main" val="1910457259"/>
              </p:ext>
            </p:extLst>
          </p:nvPr>
        </p:nvGraphicFramePr>
        <p:xfrm>
          <a:off x="1676401" y="3751406"/>
          <a:ext cx="4571999" cy="2084263"/>
        </p:xfrm>
        <a:graphic>
          <a:graphicData uri="http://schemas.openxmlformats.org/drawingml/2006/table">
            <a:tbl>
              <a:tblPr firstRow="1" firstCol="1" lastRow="1" lastCol="1" bandRow="1" bandCol="1">
                <a:tableStyleId>{5C22544A-7EE6-4342-B048-85BDC9FD1C3A}</a:tableStyleId>
              </a:tblPr>
              <a:tblGrid>
                <a:gridCol w="954882">
                  <a:extLst>
                    <a:ext uri="{9D8B030D-6E8A-4147-A177-3AD203B41FA5}">
                      <a16:colId xmlns:a16="http://schemas.microsoft.com/office/drawing/2014/main" val="20000"/>
                    </a:ext>
                  </a:extLst>
                </a:gridCol>
                <a:gridCol w="1611365">
                  <a:extLst>
                    <a:ext uri="{9D8B030D-6E8A-4147-A177-3AD203B41FA5}">
                      <a16:colId xmlns:a16="http://schemas.microsoft.com/office/drawing/2014/main" val="20001"/>
                    </a:ext>
                  </a:extLst>
                </a:gridCol>
                <a:gridCol w="2005752">
                  <a:extLst>
                    <a:ext uri="{9D8B030D-6E8A-4147-A177-3AD203B41FA5}">
                      <a16:colId xmlns:a16="http://schemas.microsoft.com/office/drawing/2014/main" val="20002"/>
                    </a:ext>
                  </a:extLst>
                </a:gridCol>
              </a:tblGrid>
              <a:tr h="241300">
                <a:tc>
                  <a:txBody>
                    <a:bodyPr/>
                    <a:lstStyle/>
                    <a:p>
                      <a:pPr algn="ctr">
                        <a:lnSpc>
                          <a:spcPct val="115000"/>
                        </a:lnSpc>
                        <a:spcAft>
                          <a:spcPts val="0"/>
                        </a:spcAft>
                      </a:pPr>
                      <a:r>
                        <a:rPr lang="tr-TR" sz="900" dirty="0" smtClean="0">
                          <a:effectLst/>
                        </a:rPr>
                        <a:t>ADI SOYADI</a:t>
                      </a:r>
                      <a:endParaRPr lang="tr-TR" sz="900" dirty="0">
                        <a:effectLst/>
                        <a:latin typeface="Times New Roman"/>
                        <a:ea typeface="Times New Roman"/>
                      </a:endParaRPr>
                    </a:p>
                  </a:txBody>
                  <a:tcPr marL="68580" marR="68580" marT="0" marB="0" anchor="ctr"/>
                </a:tc>
                <a:tc>
                  <a:txBody>
                    <a:bodyPr/>
                    <a:lstStyle/>
                    <a:p>
                      <a:pPr algn="ctr">
                        <a:lnSpc>
                          <a:spcPct val="115000"/>
                        </a:lnSpc>
                        <a:spcAft>
                          <a:spcPts val="0"/>
                        </a:spcAft>
                      </a:pPr>
                      <a:r>
                        <a:rPr lang="tr-TR" sz="900" dirty="0">
                          <a:effectLst/>
                        </a:rPr>
                        <a:t>KURUMU</a:t>
                      </a:r>
                      <a:endParaRPr lang="tr-TR" sz="900" dirty="0">
                        <a:effectLst/>
                        <a:latin typeface="Times New Roman"/>
                        <a:ea typeface="Times New Roman"/>
                      </a:endParaRPr>
                    </a:p>
                  </a:txBody>
                  <a:tcPr marL="68580" marR="68580" marT="0" marB="0" anchor="ctr"/>
                </a:tc>
                <a:tc>
                  <a:txBody>
                    <a:bodyPr/>
                    <a:lstStyle/>
                    <a:p>
                      <a:pPr algn="ctr">
                        <a:lnSpc>
                          <a:spcPct val="115000"/>
                        </a:lnSpc>
                        <a:spcAft>
                          <a:spcPts val="0"/>
                        </a:spcAft>
                      </a:pPr>
                      <a:r>
                        <a:rPr lang="tr-TR" sz="900">
                          <a:effectLst/>
                        </a:rPr>
                        <a:t>E-POSTA </a:t>
                      </a:r>
                      <a:endParaRPr lang="tr-TR" sz="9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6355">
                <a:tc>
                  <a:txBody>
                    <a:bodyPr/>
                    <a:lstStyle/>
                    <a:p>
                      <a:pPr>
                        <a:lnSpc>
                          <a:spcPct val="115000"/>
                        </a:lnSpc>
                        <a:spcAft>
                          <a:spcPts val="0"/>
                        </a:spcAft>
                      </a:pPr>
                      <a:r>
                        <a:rPr lang="tr-TR" sz="900" smtClean="0">
                          <a:effectLst/>
                        </a:rPr>
                        <a:t>Doç.Dr. Sema KALE</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Süleyman Demirel Üniversitesi Tarımsal Yapılar ve Sulama Bölümü</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semakale@sdu.edu.tr</a:t>
                      </a:r>
                      <a:endParaRPr lang="tr-TR" sz="9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6355">
                <a:tc>
                  <a:txBody>
                    <a:bodyPr/>
                    <a:lstStyle/>
                    <a:p>
                      <a:pPr>
                        <a:lnSpc>
                          <a:spcPct val="115000"/>
                        </a:lnSpc>
                        <a:spcAft>
                          <a:spcPts val="0"/>
                        </a:spcAft>
                      </a:pPr>
                      <a:r>
                        <a:rPr lang="tr-TR" sz="900" smtClean="0">
                          <a:effectLst/>
                        </a:rPr>
                        <a:t>Dr.Hakan YILDIZ</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Tarla Bitkileri Merkez Araştırma Enstitüsü (CBS ve UA Bölümü )</a:t>
                      </a:r>
                      <a:endParaRPr lang="tr-TR" sz="900">
                        <a:effectLst/>
                        <a:latin typeface="Times New Roman"/>
                        <a:ea typeface="Times New Roman"/>
                      </a:endParaRPr>
                    </a:p>
                  </a:txBody>
                  <a:tcPr marL="68580" marR="68580" marT="0" marB="0"/>
                </a:tc>
                <a:tc>
                  <a:txBody>
                    <a:bodyPr/>
                    <a:lstStyle/>
                    <a:p>
                      <a:pPr>
                        <a:lnSpc>
                          <a:spcPct val="115000"/>
                        </a:lnSpc>
                        <a:spcAft>
                          <a:spcPts val="0"/>
                        </a:spcAft>
                      </a:pPr>
                      <a:r>
                        <a:rPr lang="tr-TR" sz="900" dirty="0">
                          <a:effectLst/>
                        </a:rPr>
                        <a:t>hyildiz@tagem.gov.tr</a:t>
                      </a:r>
                      <a:endParaRPr lang="tr-TR" sz="9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6355">
                <a:tc>
                  <a:txBody>
                    <a:bodyPr/>
                    <a:lstStyle/>
                    <a:p>
                      <a:pPr>
                        <a:lnSpc>
                          <a:spcPct val="115000"/>
                        </a:lnSpc>
                        <a:spcAft>
                          <a:spcPts val="0"/>
                        </a:spcAft>
                      </a:pPr>
                      <a:r>
                        <a:rPr lang="tr-TR" sz="900" smtClean="0">
                          <a:effectLst/>
                        </a:rPr>
                        <a:t>Nihal CEYLAN</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Tarla Bitkileri Merkez Araştırma Enstitüsü(CBS ve UA Bölümü)</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nceylan@tagem.gov.tr</a:t>
                      </a:r>
                      <a:endParaRPr lang="tr-TR" sz="9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6355">
                <a:tc>
                  <a:txBody>
                    <a:bodyPr/>
                    <a:lstStyle/>
                    <a:p>
                      <a:pPr>
                        <a:lnSpc>
                          <a:spcPct val="115000"/>
                        </a:lnSpc>
                        <a:spcAft>
                          <a:spcPts val="0"/>
                        </a:spcAft>
                      </a:pPr>
                      <a:r>
                        <a:rPr lang="tr-TR" sz="900" smtClean="0">
                          <a:effectLst/>
                        </a:rPr>
                        <a:t>Metin AYDOĞDU</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Tarla Bitkileri Merkez Araştırma Enstitüsü(CBS ve UA Bölümü)</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maydogdu@tagem.gov.tr</a:t>
                      </a:r>
                      <a:endParaRPr lang="tr-TR" sz="9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127000">
                <a:tc>
                  <a:txBody>
                    <a:bodyPr/>
                    <a:lstStyle/>
                    <a:p>
                      <a:pPr>
                        <a:lnSpc>
                          <a:spcPct val="115000"/>
                        </a:lnSpc>
                        <a:spcAft>
                          <a:spcPts val="0"/>
                        </a:spcAft>
                      </a:pPr>
                      <a:r>
                        <a:rPr lang="tr-TR" sz="900" dirty="0" smtClean="0">
                          <a:effectLst/>
                        </a:rPr>
                        <a:t>Dr.Neslihan ŞENGÜL </a:t>
                      </a:r>
                      <a:endParaRPr lang="tr-TR" sz="900" dirty="0">
                        <a:effectLst/>
                        <a:latin typeface="Times New Roman"/>
                        <a:ea typeface="Times New Roman"/>
                      </a:endParaRPr>
                    </a:p>
                  </a:txBody>
                  <a:tcPr marL="68580" marR="68580" marT="0" marB="0" anchor="ctr"/>
                </a:tc>
                <a:tc>
                  <a:txBody>
                    <a:bodyPr/>
                    <a:lstStyle/>
                    <a:p>
                      <a:pPr>
                        <a:lnSpc>
                          <a:spcPct val="115000"/>
                        </a:lnSpc>
                        <a:spcAft>
                          <a:spcPts val="0"/>
                        </a:spcAft>
                      </a:pPr>
                      <a:r>
                        <a:rPr lang="tr-TR" sz="900">
                          <a:effectLst/>
                        </a:rPr>
                        <a:t>Tarla Bitkileri Merkez Araştırma Enstitüsü (Agronomi)</a:t>
                      </a:r>
                      <a:endParaRPr lang="tr-TR" sz="900">
                        <a:effectLst/>
                        <a:latin typeface="Times New Roman"/>
                        <a:ea typeface="Times New Roman"/>
                      </a:endParaRPr>
                    </a:p>
                  </a:txBody>
                  <a:tcPr marL="68580" marR="68580" marT="0" marB="0" anchor="ctr"/>
                </a:tc>
                <a:tc>
                  <a:txBody>
                    <a:bodyPr/>
                    <a:lstStyle/>
                    <a:p>
                      <a:pPr>
                        <a:lnSpc>
                          <a:spcPct val="115000"/>
                        </a:lnSpc>
                        <a:spcAft>
                          <a:spcPts val="0"/>
                        </a:spcAft>
                      </a:pPr>
                      <a:r>
                        <a:rPr lang="tr-TR" sz="900" dirty="0">
                          <a:effectLst/>
                        </a:rPr>
                        <a:t>nsengul@tagem.gov.tr</a:t>
                      </a:r>
                      <a:endParaRPr lang="tr-TR" sz="9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7408670"/>
              </p:ext>
            </p:extLst>
          </p:nvPr>
        </p:nvGraphicFramePr>
        <p:xfrm>
          <a:off x="1676401" y="5939189"/>
          <a:ext cx="4571999" cy="814706"/>
        </p:xfrm>
        <a:graphic>
          <a:graphicData uri="http://schemas.openxmlformats.org/drawingml/2006/table">
            <a:tbl>
              <a:tblPr firstRow="1" firstCol="1" lastRow="1" lastCol="1" bandRow="1" bandCol="1">
                <a:tableStyleId>{5C22544A-7EE6-4342-B048-85BDC9FD1C3A}</a:tableStyleId>
              </a:tblPr>
              <a:tblGrid>
                <a:gridCol w="1115517">
                  <a:extLst>
                    <a:ext uri="{9D8B030D-6E8A-4147-A177-3AD203B41FA5}">
                      <a16:colId xmlns:a16="http://schemas.microsoft.com/office/drawing/2014/main" val="20000"/>
                    </a:ext>
                  </a:extLst>
                </a:gridCol>
                <a:gridCol w="1551347">
                  <a:extLst>
                    <a:ext uri="{9D8B030D-6E8A-4147-A177-3AD203B41FA5}">
                      <a16:colId xmlns:a16="http://schemas.microsoft.com/office/drawing/2014/main" val="20001"/>
                    </a:ext>
                  </a:extLst>
                </a:gridCol>
                <a:gridCol w="1905135">
                  <a:extLst>
                    <a:ext uri="{9D8B030D-6E8A-4147-A177-3AD203B41FA5}">
                      <a16:colId xmlns:a16="http://schemas.microsoft.com/office/drawing/2014/main" val="20002"/>
                    </a:ext>
                  </a:extLst>
                </a:gridCol>
              </a:tblGrid>
              <a:tr h="268224">
                <a:tc>
                  <a:txBody>
                    <a:bodyPr/>
                    <a:lstStyle/>
                    <a:p>
                      <a:pPr algn="ctr">
                        <a:lnSpc>
                          <a:spcPct val="115000"/>
                        </a:lnSpc>
                        <a:spcAft>
                          <a:spcPts val="0"/>
                        </a:spcAft>
                      </a:pPr>
                      <a:r>
                        <a:rPr lang="tr-TR" sz="1200" dirty="0">
                          <a:effectLst/>
                        </a:rPr>
                        <a:t>PROJE TOPLAM</a:t>
                      </a:r>
                    </a:p>
                    <a:p>
                      <a:pPr indent="68580" algn="ctr">
                        <a:lnSpc>
                          <a:spcPct val="115000"/>
                        </a:lnSpc>
                        <a:spcAft>
                          <a:spcPts val="0"/>
                        </a:spcAft>
                      </a:pPr>
                      <a:r>
                        <a:rPr lang="tr-TR" sz="1200" dirty="0">
                          <a:effectLst/>
                        </a:rPr>
                        <a:t>BÜTÇESİ  (TL)</a:t>
                      </a:r>
                      <a:endParaRPr lang="tr-TR"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tr-TR" sz="1200" dirty="0">
                          <a:effectLst/>
                        </a:rPr>
                        <a:t>PROJE BAŞLAMA TARİHİ</a:t>
                      </a:r>
                    </a:p>
                    <a:p>
                      <a:pPr algn="ctr">
                        <a:lnSpc>
                          <a:spcPct val="115000"/>
                        </a:lnSpc>
                        <a:spcAft>
                          <a:spcPts val="0"/>
                        </a:spcAft>
                      </a:pPr>
                      <a:r>
                        <a:rPr lang="tr-TR" sz="1200" dirty="0">
                          <a:effectLst/>
                        </a:rPr>
                        <a:t>(GÜN/AY/YIL)</a:t>
                      </a:r>
                      <a:endParaRPr lang="tr-TR" sz="1200" dirty="0">
                        <a:effectLst/>
                        <a:latin typeface="Times New Roman"/>
                        <a:ea typeface="Times New Roman"/>
                      </a:endParaRPr>
                    </a:p>
                  </a:txBody>
                  <a:tcPr marL="68580" marR="68580" marT="0" marB="0" anchor="ctr"/>
                </a:tc>
                <a:tc>
                  <a:txBody>
                    <a:bodyPr/>
                    <a:lstStyle/>
                    <a:p>
                      <a:pPr algn="ctr">
                        <a:lnSpc>
                          <a:spcPct val="115000"/>
                        </a:lnSpc>
                        <a:spcAft>
                          <a:spcPts val="0"/>
                        </a:spcAft>
                      </a:pPr>
                      <a:r>
                        <a:rPr lang="tr-TR" sz="1200">
                          <a:effectLst/>
                        </a:rPr>
                        <a:t>PROJE BİTİŞ TARİHİ (GÜN/AY/YIL)</a:t>
                      </a:r>
                      <a:endParaRPr lang="tr-TR" sz="12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196850">
                <a:tc>
                  <a:txBody>
                    <a:bodyPr/>
                    <a:lstStyle/>
                    <a:p>
                      <a:pPr algn="ctr">
                        <a:lnSpc>
                          <a:spcPct val="115000"/>
                        </a:lnSpc>
                        <a:spcAft>
                          <a:spcPts val="0"/>
                        </a:spcAft>
                      </a:pPr>
                      <a:r>
                        <a:rPr lang="tr-TR" sz="1200">
                          <a:effectLst/>
                        </a:rPr>
                        <a:t>65000</a:t>
                      </a:r>
                      <a:endParaRPr lang="tr-TR" sz="1200">
                        <a:effectLst/>
                        <a:latin typeface="Times New Roman"/>
                        <a:ea typeface="Times New Roman"/>
                      </a:endParaRPr>
                    </a:p>
                  </a:txBody>
                  <a:tcPr marL="68580" marR="68580" marT="0" marB="0" anchor="ctr"/>
                </a:tc>
                <a:tc>
                  <a:txBody>
                    <a:bodyPr/>
                    <a:lstStyle/>
                    <a:p>
                      <a:pPr algn="ctr">
                        <a:lnSpc>
                          <a:spcPct val="115000"/>
                        </a:lnSpc>
                        <a:spcAft>
                          <a:spcPts val="0"/>
                        </a:spcAft>
                      </a:pPr>
                      <a:r>
                        <a:rPr lang="tr-TR" sz="1200">
                          <a:effectLst/>
                        </a:rPr>
                        <a:t>Ekim 2014</a:t>
                      </a:r>
                      <a:endParaRPr lang="tr-TR" sz="1200">
                        <a:effectLst/>
                        <a:latin typeface="Times New Roman"/>
                        <a:ea typeface="Times New Roman"/>
                      </a:endParaRPr>
                    </a:p>
                  </a:txBody>
                  <a:tcPr marL="68580" marR="68580" marT="0" marB="0" anchor="ctr"/>
                </a:tc>
                <a:tc>
                  <a:txBody>
                    <a:bodyPr/>
                    <a:lstStyle/>
                    <a:p>
                      <a:pPr algn="ctr">
                        <a:lnSpc>
                          <a:spcPct val="115000"/>
                        </a:lnSpc>
                        <a:spcAft>
                          <a:spcPts val="0"/>
                        </a:spcAft>
                      </a:pPr>
                      <a:r>
                        <a:rPr lang="tr-TR" sz="1200" dirty="0">
                          <a:effectLst/>
                        </a:rPr>
                        <a:t>Ocak 2018</a:t>
                      </a:r>
                      <a:endParaRPr lang="tr-TR"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8" name="Rectangle 7"/>
          <p:cNvSpPr/>
          <p:nvPr/>
        </p:nvSpPr>
        <p:spPr>
          <a:xfrm>
            <a:off x="6324600" y="945191"/>
            <a:ext cx="4187024" cy="4939814"/>
          </a:xfrm>
          <a:prstGeom prst="rect">
            <a:avLst/>
          </a:prstGeom>
          <a:ln>
            <a:solidFill>
              <a:schemeClr val="accent1"/>
            </a:solidFill>
          </a:ln>
        </p:spPr>
        <p:txBody>
          <a:bodyPr wrap="square">
            <a:spAutoFit/>
          </a:bodyPr>
          <a:lstStyle/>
          <a:p>
            <a:pPr algn="just"/>
            <a:r>
              <a:rPr lang="tr-TR" sz="900" b="1" dirty="0"/>
              <a:t>Proje Özeti</a:t>
            </a:r>
          </a:p>
          <a:p>
            <a:pPr algn="just"/>
            <a:r>
              <a:rPr lang="tr-TR" sz="900" dirty="0"/>
              <a:t>Bilgisayar tahmin modelleri ürünlerin çevresel streslere tepkisini ölçmek ve alternatif yönetim uygulamaları test etmek amacıyla kullanılmaktadır. Tarımda bitki gelişiminde müdahale edilemeyecek olan faktörler meteorolojik parametrelerdeki değişimler ve atmosferik olaylardır. Bu yüzden iklim değişiminin tarıma olan etkisini analiz etmek ve olası etkilerinin önceden tedbir alınabilmesi için bitki-iklim benzeşim modelleri geliştirilmiştir. Birleşmiş Milletler Gıda ve Tarım Teşkilatı (FAO) tarafından geliştirilmiş olan AquaCrop modeli bitki, su, çevre ve atmosfer olayları ile verimi ilişkilendiren ve karmaşık olmayan bir modeldir. Bu model; farklı yetiştirme koşulları ve sulama uygulamaları altında, su tüketiminin fonksiyonu olarak verim tahmini yapmaktadır. </a:t>
            </a:r>
          </a:p>
          <a:p>
            <a:pPr algn="just"/>
            <a:r>
              <a:rPr lang="tr-TR" sz="900" dirty="0"/>
              <a:t>Modelin kullanılması ile genel olarak;</a:t>
            </a:r>
          </a:p>
          <a:p>
            <a:pPr algn="just"/>
            <a:r>
              <a:rPr lang="tr-TR" sz="900" dirty="0"/>
              <a:t> Belirli bir alandaki veya bir bölgedeki verim açığının ortaya konması maksimum verimin elde edebilecek sulama programlarının (dönemsel ve işletimsel kararların alınması) geliştirilmesi </a:t>
            </a:r>
          </a:p>
          <a:p>
            <a:pPr algn="just"/>
            <a:r>
              <a:rPr lang="tr-TR" sz="900" dirty="0"/>
              <a:t>Geleceğe yönelik iklim senaryolarının analizlerinin yapılması </a:t>
            </a:r>
          </a:p>
          <a:p>
            <a:pPr algn="just"/>
            <a:r>
              <a:rPr lang="tr-TR" sz="900" dirty="0"/>
              <a:t>Kısıtlı su kaynaklarının optimizasyonunun  (ekonomik, yeterlilik ve sürdürülebilirlik kriterleri gibi) sağlanması </a:t>
            </a:r>
          </a:p>
          <a:p>
            <a:pPr algn="just"/>
            <a:r>
              <a:rPr lang="tr-TR" sz="900" dirty="0"/>
              <a:t>Su dağıtımı ve diğer su politikası ile ilgili olaylarda karar vericilere kolaylık sağlanması mümkün olabilmektedir. </a:t>
            </a:r>
          </a:p>
          <a:p>
            <a:pPr algn="just"/>
            <a:r>
              <a:rPr lang="tr-TR" sz="900" dirty="0"/>
              <a:t> Bu proje ile; Orta Anadolu şartlarında farklı sulama ve ekim zamanlarına bağlı olarak buğdayın verim tahmininde Aquacrop modelinin kullanılması ve modelin kalibrasyonu ile validasyonu yapılarak model sonuçları gerçek arazi değerleri ile karşılaştırılması amaçlanmıştır. Modelin geçerliliği test edildikten sonra farklı iklim senaryoları altında Orta Anadoluda bulunan Tarım işletmelerinden Altınova ve Polatlı’da bulunan buğday ekili alanlardaki veriler kullanılarak iklim senaryolarına göre verim tahmin haritaları üretilecektir.  Böylece;</a:t>
            </a:r>
          </a:p>
          <a:p>
            <a:pPr algn="just"/>
            <a:r>
              <a:rPr lang="tr-TR" sz="900" dirty="0"/>
              <a:t> Yarıkurak iklim koşularında AquaCrop simülasyon modeli ile bölgesel düzeyde ürün izleme ve verim tahmini yapılabilecek,</a:t>
            </a:r>
          </a:p>
          <a:p>
            <a:pPr algn="just"/>
            <a:r>
              <a:rPr lang="tr-TR" sz="900" dirty="0"/>
              <a:t>Ekim tarihinin değişmesi durumunda verimde ortaya çıkabilecek değişiklikler tahmin edilebilecek,</a:t>
            </a:r>
          </a:p>
          <a:p>
            <a:pPr algn="just"/>
            <a:r>
              <a:rPr lang="tr-TR" sz="900" dirty="0"/>
              <a:t>Farklı sulama stratejilerinde toprak profilinde oluşacak nem düzeyleri ve bitki su tüketim değerleri, su kullanım etkinliği ve su-verim ilişkileri belirlenebilecek</a:t>
            </a:r>
          </a:p>
          <a:p>
            <a:pPr algn="just"/>
            <a:r>
              <a:rPr lang="tr-TR" sz="900" dirty="0"/>
              <a:t>Sıcaklığın artması veya yağış oranının azalması durumunda verimde ortaya çıkabilecek değişmeler tahmin edilebilecektir.</a:t>
            </a:r>
          </a:p>
          <a:p>
            <a:pPr algn="just"/>
            <a:r>
              <a:rPr lang="tr-TR" sz="900" dirty="0"/>
              <a:t> Anahtar Kelimeler: AquaCrop modeli, İç Anadolu Bölgesi, buğday, iklim değişikliği  </a:t>
            </a:r>
            <a:r>
              <a:rPr lang="tr-TR" sz="900" b="1" dirty="0"/>
              <a:t> </a:t>
            </a:r>
          </a:p>
        </p:txBody>
      </p:sp>
      <p:sp>
        <p:nvSpPr>
          <p:cNvPr id="10" name="Rectangle 9"/>
          <p:cNvSpPr/>
          <p:nvPr/>
        </p:nvSpPr>
        <p:spPr>
          <a:xfrm>
            <a:off x="1628693" y="3415100"/>
            <a:ext cx="1767215" cy="276999"/>
          </a:xfrm>
          <a:prstGeom prst="rect">
            <a:avLst/>
          </a:prstGeom>
        </p:spPr>
        <p:txBody>
          <a:bodyPr wrap="none">
            <a:spAutoFit/>
          </a:bodyPr>
          <a:lstStyle/>
          <a:p>
            <a:r>
              <a:rPr lang="tr-TR" sz="1200" dirty="0">
                <a:solidFill>
                  <a:schemeClr val="dk1"/>
                </a:solidFill>
              </a:rPr>
              <a:t>YARDIMCI ARAŞTIRICILAR</a:t>
            </a:r>
            <a:endParaRPr lang="tr-TR" sz="1200" dirty="0">
              <a:solidFill>
                <a:schemeClr val="dk1"/>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06" t="15352" r="50771" b="30850"/>
          <a:stretch/>
        </p:blipFill>
        <p:spPr bwMode="auto">
          <a:xfrm>
            <a:off x="6858001" y="5986732"/>
            <a:ext cx="868671" cy="84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092" t="31638" r="8403" b="43259"/>
          <a:stretch/>
        </p:blipFill>
        <p:spPr bwMode="auto">
          <a:xfrm>
            <a:off x="9114408" y="5951156"/>
            <a:ext cx="995750" cy="906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993" t="33477" r="26428" b="42380"/>
          <a:stretch/>
        </p:blipFill>
        <p:spPr bwMode="auto">
          <a:xfrm>
            <a:off x="7820698" y="5951157"/>
            <a:ext cx="1080494" cy="90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58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E0AF8D366B1E1F46A8D9D4DCA2481E13" ma:contentTypeVersion="0" ma:contentTypeDescription="Yeni belge oluşturun." ma:contentTypeScope="" ma:versionID="fda22111f77b8251664ceaa0a9a53a2a">
  <xsd:schema xmlns:xsd="http://www.w3.org/2001/XMLSchema" xmlns:xs="http://www.w3.org/2001/XMLSchema" xmlns:p="http://schemas.microsoft.com/office/2006/metadata/properties" xmlns:ns1="http://schemas.microsoft.com/sharepoint/v3" targetNamespace="http://schemas.microsoft.com/office/2006/metadata/properties" ma:root="true" ma:fieldsID="f0305f5a1970ef5ab7b84130530577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97DB9A-F47D-4128-AEE8-B91A073ACE47}"/>
</file>

<file path=customXml/itemProps2.xml><?xml version="1.0" encoding="utf-8"?>
<ds:datastoreItem xmlns:ds="http://schemas.openxmlformats.org/officeDocument/2006/customXml" ds:itemID="{4BD3657F-4523-4D6E-AC46-6B2C8CE4863D}"/>
</file>

<file path=customXml/itemProps3.xml><?xml version="1.0" encoding="utf-8"?>
<ds:datastoreItem xmlns:ds="http://schemas.openxmlformats.org/officeDocument/2006/customXml" ds:itemID="{E4E04FD6-DFCF-432A-95D9-E1E30E4C551B}"/>
</file>

<file path=docProps/app.xml><?xml version="1.0" encoding="utf-8"?>
<Properties xmlns="http://schemas.openxmlformats.org/officeDocument/2006/extended-properties" xmlns:vt="http://schemas.openxmlformats.org/officeDocument/2006/docPropsVTypes">
  <TotalTime>4</TotalTime>
  <Words>264</Words>
  <Application>Microsoft Office PowerPoint</Application>
  <PresentationFormat>Geniş ekran</PresentationFormat>
  <Paragraphs>56</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Tahoma</vt:lpstr>
      <vt:lpstr>Times New Roman</vt:lpstr>
      <vt:lpstr>Office Teması</vt:lpstr>
      <vt:lpstr>İç Anadolu Bölgesi koşullarında AquaCrop modeli kullanılarak farklı sulama ve ekim zamanlarında buğdayın verim tahmini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Bazı Stratejik Ürünlerde Verim, Rekolte Tahmini ve Ürün İzleme Alt Projesi</dc:title>
  <dc:creator>ronaldinho424</dc:creator>
  <cp:lastModifiedBy>ronaldinho424</cp:lastModifiedBy>
  <cp:revision>5</cp:revision>
  <dcterms:created xsi:type="dcterms:W3CDTF">2018-11-07T08:43:32Z</dcterms:created>
  <dcterms:modified xsi:type="dcterms:W3CDTF">2018-11-07T08:47:42Z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0x010100E0AF8D366B1E1F46A8D9D4DCA2481E13</vt:lpwstr>
  </property>
</Properties>
</file>