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59077B-D95B-436A-8251-1459E903A60E}" type="slidenum">
              <a:rPr lang="tr-TR" smtClean="0"/>
              <a:t>1</a:t>
            </a:fld>
            <a:endParaRPr lang="tr-TR"/>
          </a:p>
        </p:txBody>
      </p:sp>
    </p:spTree>
    <p:extLst>
      <p:ext uri="{BB962C8B-B14F-4D97-AF65-F5344CB8AC3E}">
        <p14:creationId xmlns:p14="http://schemas.microsoft.com/office/powerpoint/2010/main" val="1408969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289374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1" y="250107"/>
            <a:ext cx="7597677" cy="738664"/>
          </a:xfrm>
        </p:spPr>
        <p:txBody>
          <a:bodyPr/>
          <a:lstStyle/>
          <a:p>
            <a:pPr algn="r"/>
            <a:r>
              <a:rPr lang="tr-TR" sz="1600" dirty="0"/>
              <a:t>Jeotermal Kaynakların Tarım Arazileri Üzerindeki Çevresel Etkilerinin Belirlenmesi: Ayaş (Ankara) Örneği</a:t>
            </a:r>
            <a:r>
              <a:rPr lang="tr-TR" sz="1600" dirty="0">
                <a:latin typeface="Calibri"/>
                <a:ea typeface="Calibri"/>
                <a:cs typeface="Times New Roman"/>
              </a:rPr>
              <a:t/>
            </a:r>
            <a:br>
              <a:rPr lang="tr-TR" sz="1600" dirty="0">
                <a:latin typeface="Calibri"/>
                <a:ea typeface="Calibri"/>
                <a:cs typeface="Times New Roman"/>
              </a:rPr>
            </a:br>
            <a:endParaRPr lang="tr-TR" sz="1600" dirty="0"/>
          </a:p>
        </p:txBody>
      </p:sp>
      <p:graphicFrame>
        <p:nvGraphicFramePr>
          <p:cNvPr id="3" name="Table 2"/>
          <p:cNvGraphicFramePr>
            <a:graphicFrameLocks noGrp="1"/>
          </p:cNvGraphicFramePr>
          <p:nvPr>
            <p:extLst>
              <p:ext uri="{D42A27DB-BD31-4B8C-83A1-F6EECF244321}">
                <p14:modId xmlns:p14="http://schemas.microsoft.com/office/powerpoint/2010/main" val="2243555046"/>
              </p:ext>
            </p:extLst>
          </p:nvPr>
        </p:nvGraphicFramePr>
        <p:xfrm>
          <a:off x="1752600" y="1444883"/>
          <a:ext cx="5029200" cy="3266440"/>
        </p:xfrm>
        <a:graphic>
          <a:graphicData uri="http://schemas.openxmlformats.org/drawingml/2006/table">
            <a:tbl>
              <a:tblPr firstRow="1" firstCol="1" bandRow="1">
                <a:tableStyleId>{5C22544A-7EE6-4342-B048-85BDC9FD1C3A}</a:tableStyleId>
              </a:tblPr>
              <a:tblGrid>
                <a:gridCol w="1761748">
                  <a:extLst>
                    <a:ext uri="{9D8B030D-6E8A-4147-A177-3AD203B41FA5}">
                      <a16:colId xmlns:a16="http://schemas.microsoft.com/office/drawing/2014/main" val="20000"/>
                    </a:ext>
                  </a:extLst>
                </a:gridCol>
                <a:gridCol w="3267452">
                  <a:extLst>
                    <a:ext uri="{9D8B030D-6E8A-4147-A177-3AD203B41FA5}">
                      <a16:colId xmlns:a16="http://schemas.microsoft.com/office/drawing/2014/main" val="20001"/>
                    </a:ext>
                  </a:extLst>
                </a:gridCol>
              </a:tblGrid>
              <a:tr h="0">
                <a:tc>
                  <a:txBody>
                    <a:bodyPr/>
                    <a:lstStyle/>
                    <a:p>
                      <a:pPr algn="l">
                        <a:lnSpc>
                          <a:spcPct val="115000"/>
                        </a:lnSpc>
                        <a:spcAft>
                          <a:spcPts val="0"/>
                        </a:spcAft>
                      </a:pPr>
                      <a:r>
                        <a:rPr lang="tr-TR" sz="1200" dirty="0">
                          <a:effectLst/>
                        </a:rPr>
                        <a:t>Proje No:</a:t>
                      </a:r>
                      <a:endParaRPr lang="tr-TR"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a:effectLst/>
                        </a:rPr>
                        <a:t>TAGEM/TSKAD/15/A13/P08/07</a:t>
                      </a:r>
                      <a:endParaRPr lang="tr-TR"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algn="l">
                        <a:lnSpc>
                          <a:spcPct val="115000"/>
                        </a:lnSpc>
                        <a:spcAft>
                          <a:spcPts val="0"/>
                        </a:spcAft>
                      </a:pPr>
                      <a:r>
                        <a:rPr lang="tr-TR" sz="1200">
                          <a:effectLst/>
                        </a:rPr>
                        <a:t>Proje Başlığı</a:t>
                      </a:r>
                      <a:endParaRPr lang="tr-TR" sz="110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dirty="0">
                          <a:effectLst/>
                        </a:rPr>
                        <a:t>Jeotermal Kaynakların Tarım Arazileri Üzerindeki Çevresel Etkilerinin Belirlenmesi: Ayaş (Ankara) Örneği</a:t>
                      </a:r>
                      <a:endParaRPr lang="tr-T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0">
                <a:tc>
                  <a:txBody>
                    <a:bodyPr/>
                    <a:lstStyle/>
                    <a:p>
                      <a:pPr algn="l">
                        <a:lnSpc>
                          <a:spcPct val="115000"/>
                        </a:lnSpc>
                        <a:spcAft>
                          <a:spcPts val="0"/>
                        </a:spcAft>
                      </a:pPr>
                      <a:r>
                        <a:rPr lang="tr-TR" sz="1200">
                          <a:effectLst/>
                        </a:rPr>
                        <a:t>Projeyi Yürüten Kuruluş</a:t>
                      </a:r>
                      <a:endParaRPr lang="tr-TR" sz="110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a:effectLst/>
                        </a:rPr>
                        <a:t>Tarla Bitkileri Merkez Araştırma Enstitüsü Müdürlüğü</a:t>
                      </a:r>
                      <a:endParaRPr lang="tr-T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0">
                <a:tc>
                  <a:txBody>
                    <a:bodyPr/>
                    <a:lstStyle/>
                    <a:p>
                      <a:pPr algn="l">
                        <a:lnSpc>
                          <a:spcPct val="115000"/>
                        </a:lnSpc>
                        <a:spcAft>
                          <a:spcPts val="0"/>
                        </a:spcAft>
                      </a:pPr>
                      <a:r>
                        <a:rPr lang="tr-TR" sz="1200">
                          <a:effectLst/>
                        </a:rPr>
                        <a:t>Projeyi Destekleyen Kuruluş</a:t>
                      </a:r>
                      <a:endParaRPr lang="tr-TR" sz="110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dirty="0">
                          <a:effectLst/>
                        </a:rPr>
                        <a:t>Tarımsal Araştırmalar ve Politikalar Genel Müdürlüğü</a:t>
                      </a:r>
                      <a:endParaRPr lang="tr-T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0">
                <a:tc>
                  <a:txBody>
                    <a:bodyPr/>
                    <a:lstStyle/>
                    <a:p>
                      <a:pPr algn="l">
                        <a:lnSpc>
                          <a:spcPct val="115000"/>
                        </a:lnSpc>
                        <a:spcAft>
                          <a:spcPts val="0"/>
                        </a:spcAft>
                      </a:pPr>
                      <a:r>
                        <a:rPr lang="tr-TR" sz="1200">
                          <a:effectLst/>
                        </a:rPr>
                        <a:t>Proje Yürütücüsü</a:t>
                      </a:r>
                      <a:endParaRPr lang="tr-TR" sz="110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a:effectLst/>
                        </a:rPr>
                        <a:t>Harun TORUNLAR</a:t>
                      </a:r>
                      <a:endParaRPr lang="tr-T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0">
                <a:tc>
                  <a:txBody>
                    <a:bodyPr/>
                    <a:lstStyle/>
                    <a:p>
                      <a:pPr algn="l">
                        <a:lnSpc>
                          <a:spcPct val="115000"/>
                        </a:lnSpc>
                        <a:spcAft>
                          <a:spcPts val="0"/>
                        </a:spcAft>
                      </a:pPr>
                      <a:r>
                        <a:rPr lang="tr-TR" sz="1200">
                          <a:effectLst/>
                        </a:rPr>
                        <a:t>Yardımcı Araştırmacılar</a:t>
                      </a:r>
                      <a:endParaRPr lang="tr-TR" sz="110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a:effectLst/>
                        </a:rPr>
                        <a:t>Dr.  Murat Güven TUĞAÇ</a:t>
                      </a:r>
                      <a:endParaRPr lang="tr-TR" sz="1100">
                        <a:effectLst/>
                      </a:endParaRPr>
                    </a:p>
                    <a:p>
                      <a:pPr algn="l">
                        <a:lnSpc>
                          <a:spcPct val="115000"/>
                        </a:lnSpc>
                        <a:spcAft>
                          <a:spcPts val="0"/>
                        </a:spcAft>
                      </a:pPr>
                      <a:r>
                        <a:rPr lang="tr-TR" sz="1200">
                          <a:effectLst/>
                        </a:rPr>
                        <a:t>Dr. Mustafa USUL</a:t>
                      </a:r>
                      <a:endParaRPr lang="tr-TR" sz="1100">
                        <a:effectLst/>
                      </a:endParaRPr>
                    </a:p>
                    <a:p>
                      <a:pPr algn="l">
                        <a:lnSpc>
                          <a:spcPct val="115000"/>
                        </a:lnSpc>
                        <a:spcAft>
                          <a:spcPts val="0"/>
                        </a:spcAft>
                      </a:pPr>
                      <a:r>
                        <a:rPr lang="tr-TR" sz="1200">
                          <a:effectLst/>
                        </a:rPr>
                        <a:t>Sinan AYDOĞAN </a:t>
                      </a:r>
                      <a:endParaRPr lang="tr-TR" sz="1100">
                        <a:effectLst/>
                      </a:endParaRPr>
                    </a:p>
                    <a:p>
                      <a:pPr algn="l">
                        <a:lnSpc>
                          <a:spcPct val="115000"/>
                        </a:lnSpc>
                        <a:spcAft>
                          <a:spcPts val="0"/>
                        </a:spcAft>
                      </a:pPr>
                      <a:r>
                        <a:rPr lang="tr-TR" sz="1200">
                          <a:effectLst/>
                        </a:rPr>
                        <a:t>Nevzat DEREKÖY                   </a:t>
                      </a:r>
                      <a:endParaRPr lang="tr-TR" sz="1100">
                        <a:effectLst/>
                      </a:endParaRPr>
                    </a:p>
                    <a:p>
                      <a:pPr algn="l">
                        <a:lnSpc>
                          <a:spcPct val="115000"/>
                        </a:lnSpc>
                        <a:spcAft>
                          <a:spcPts val="0"/>
                        </a:spcAft>
                      </a:pPr>
                      <a:r>
                        <a:rPr lang="tr-TR" sz="1200">
                          <a:effectLst/>
                        </a:rPr>
                        <a:t>Dilek KAYA ÖZDOĞAN</a:t>
                      </a:r>
                      <a:endParaRPr lang="tr-T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0">
                <a:tc>
                  <a:txBody>
                    <a:bodyPr/>
                    <a:lstStyle/>
                    <a:p>
                      <a:pPr algn="l">
                        <a:lnSpc>
                          <a:spcPct val="115000"/>
                        </a:lnSpc>
                        <a:spcAft>
                          <a:spcPts val="0"/>
                        </a:spcAft>
                      </a:pPr>
                      <a:r>
                        <a:rPr lang="tr-TR" sz="1200">
                          <a:effectLst/>
                        </a:rPr>
                        <a:t>Başlama-Bitiş Tarihleri</a:t>
                      </a:r>
                      <a:endParaRPr lang="tr-TR" sz="110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a:effectLst/>
                        </a:rPr>
                        <a:t>01/01/2015 - 31/12/2017</a:t>
                      </a:r>
                      <a:endParaRPr lang="tr-T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0">
                <a:tc>
                  <a:txBody>
                    <a:bodyPr/>
                    <a:lstStyle/>
                    <a:p>
                      <a:pPr algn="l">
                        <a:lnSpc>
                          <a:spcPct val="115000"/>
                        </a:lnSpc>
                        <a:spcAft>
                          <a:spcPts val="0"/>
                        </a:spcAft>
                      </a:pPr>
                      <a:r>
                        <a:rPr lang="tr-TR" sz="1200">
                          <a:effectLst/>
                        </a:rPr>
                        <a:t>Projenin Toplam Bütçesi</a:t>
                      </a:r>
                      <a:endParaRPr lang="tr-TR" sz="1100">
                        <a:effectLst/>
                        <a:latin typeface="Calibri"/>
                        <a:ea typeface="Calibri"/>
                        <a:cs typeface="Times New Roman"/>
                      </a:endParaRPr>
                    </a:p>
                  </a:txBody>
                  <a:tcPr marL="68580" marR="68580" marT="0" marB="0"/>
                </a:tc>
                <a:tc>
                  <a:txBody>
                    <a:bodyPr/>
                    <a:lstStyle/>
                    <a:p>
                      <a:pPr algn="l">
                        <a:lnSpc>
                          <a:spcPct val="115000"/>
                        </a:lnSpc>
                        <a:spcAft>
                          <a:spcPts val="0"/>
                        </a:spcAft>
                      </a:pPr>
                      <a:r>
                        <a:rPr lang="tr-TR" sz="1200" dirty="0">
                          <a:effectLst/>
                        </a:rPr>
                        <a:t>76.350 TL</a:t>
                      </a:r>
                      <a:endParaRPr lang="tr-T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4" name="Rectangle 3"/>
          <p:cNvSpPr/>
          <p:nvPr/>
        </p:nvSpPr>
        <p:spPr>
          <a:xfrm>
            <a:off x="1771650" y="904876"/>
            <a:ext cx="5029200" cy="461665"/>
          </a:xfrm>
          <a:prstGeom prst="rect">
            <a:avLst/>
          </a:prstGeom>
          <a:ln>
            <a:solidFill>
              <a:schemeClr val="accent1"/>
            </a:solidFill>
          </a:ln>
        </p:spPr>
        <p:txBody>
          <a:bodyPr wrap="square">
            <a:spAutoFit/>
          </a:bodyPr>
          <a:lstStyle/>
          <a:p>
            <a:r>
              <a:rPr lang="tr-TR" sz="1200" b="1" dirty="0"/>
              <a:t>AFA ADI		: </a:t>
            </a:r>
            <a:r>
              <a:rPr lang="tr-TR" sz="1200" dirty="0"/>
              <a:t>Toprak ve Su Kaynakları</a:t>
            </a:r>
          </a:p>
          <a:p>
            <a:r>
              <a:rPr lang="tr-TR" sz="1200" b="1" dirty="0"/>
              <a:t>PROĞRAM ADI	: </a:t>
            </a:r>
            <a:r>
              <a:rPr lang="tr-TR" sz="1200" dirty="0"/>
              <a:t>Tarımsal Mekanizasyon ve Bilgi Teknolojileri</a:t>
            </a:r>
          </a:p>
        </p:txBody>
      </p:sp>
      <p:sp>
        <p:nvSpPr>
          <p:cNvPr id="6" name="Rectangle 5"/>
          <p:cNvSpPr/>
          <p:nvPr/>
        </p:nvSpPr>
        <p:spPr>
          <a:xfrm>
            <a:off x="6858000" y="914400"/>
            <a:ext cx="3810000" cy="5483552"/>
          </a:xfrm>
          <a:prstGeom prst="rect">
            <a:avLst/>
          </a:prstGeom>
          <a:ln>
            <a:solidFill>
              <a:schemeClr val="accent1"/>
            </a:solidFill>
          </a:ln>
        </p:spPr>
        <p:txBody>
          <a:bodyPr wrap="square">
            <a:spAutoFit/>
          </a:bodyPr>
          <a:lstStyle/>
          <a:p>
            <a:pPr algn="just">
              <a:spcAft>
                <a:spcPts val="1000"/>
              </a:spcAft>
            </a:pPr>
            <a:r>
              <a:rPr lang="tr-TR" sz="900" b="1" dirty="0"/>
              <a:t>Proje Özeti </a:t>
            </a:r>
            <a:r>
              <a:rPr lang="tr-TR" sz="900" b="1" dirty="0"/>
              <a:t>: </a:t>
            </a:r>
            <a:r>
              <a:rPr lang="tr-TR" sz="900" dirty="0"/>
              <a:t>Bu </a:t>
            </a:r>
            <a:r>
              <a:rPr lang="tr-TR" sz="900" dirty="0"/>
              <a:t>çalışmada; Ankara ili Ayaş ilçesinde bulunan jeotermal kaynakların kullanımından sonra ortaya çıkan jeotermal atık suların, İlhan çayına deşarjı sonrasında bu çayla sulanan sulu tarım alanlarında yarattığı çevresel etkinin boyutunun ortaya konulması amaçlanmıştır. Bu amaçla; jeotermal sulardan, jeotermal </a:t>
            </a:r>
            <a:r>
              <a:rPr lang="tr-TR" sz="900" dirty="0" err="1"/>
              <a:t>dejarj</a:t>
            </a:r>
            <a:r>
              <a:rPr lang="tr-TR" sz="900" dirty="0"/>
              <a:t> sularından, tarımsal sulama yapılan dere sularından, çiftçinin kullandığı içme sularından ve yeraltı sularından su örnekleri, çalışma alanında yetiştirilen bazı tarımsal ürünlerin (buğday, domates, şeker pancarı, yonca ve havuç) farklı aksamlarından bitki örnekleri ve üzerinde tarım yapılan toprakların 0-20, 20-50, 50-90 cm derinliklerinden toprak örnekleri alınarak çok sayıda parametre için analiz değerleri elde edilmiştir</a:t>
            </a:r>
            <a:r>
              <a:rPr lang="tr-TR" sz="900" dirty="0"/>
              <a:t>.    </a:t>
            </a:r>
            <a:r>
              <a:rPr lang="tr-TR" sz="900" dirty="0"/>
              <a:t>Jeotermal kaynakların etkisi altında bulunan dere sularının tarımsal sulama suları esas ve kriterlerine göre eşik değerlerin üstünde değerlere sahip olup, kullanılamayacak nitelikte V. Sınıf (zararlı) sulama suyu kalitesinde oldukları ve bu suların tarımsal sulama suyu kullanılabilirlik oranının ise % 33.3 olduğu tespit edilmiştir</a:t>
            </a:r>
            <a:r>
              <a:rPr lang="tr-TR" sz="900" dirty="0"/>
              <a:t>.    </a:t>
            </a:r>
            <a:r>
              <a:rPr lang="tr-TR" sz="900" dirty="0"/>
              <a:t>Her bir bitki türü için makro-mikro bitki besin elementleri ile ağır metal ve iz elementlerin bitki bünyesindeki </a:t>
            </a:r>
            <a:r>
              <a:rPr lang="tr-TR" sz="900" dirty="0" err="1"/>
              <a:t>toksitlik</a:t>
            </a:r>
            <a:r>
              <a:rPr lang="tr-TR" sz="900" dirty="0"/>
              <a:t> düzeylerinin belirlenmesi için </a:t>
            </a:r>
            <a:r>
              <a:rPr lang="tr-TR" sz="900" dirty="0" err="1"/>
              <a:t>Biyokonsantrasyon</a:t>
            </a:r>
            <a:r>
              <a:rPr lang="tr-TR" sz="900" dirty="0"/>
              <a:t> Faktörü İndeks değerleri hesaplanmış ve indeks değeri 1 (Bir) ‘in üzerinde olan her bir elementin o bitki türü için kirlenme boyutunda olduğu kabul edilmiştir</a:t>
            </a:r>
            <a:r>
              <a:rPr lang="tr-TR" sz="900" dirty="0"/>
              <a:t>.    </a:t>
            </a:r>
            <a:r>
              <a:rPr lang="tr-TR" sz="900" dirty="0"/>
              <a:t>Topraklarda kirlenmeye bağlı olarak gelişen element bazlı kirlilik sınıflarının tespitinde; </a:t>
            </a:r>
            <a:r>
              <a:rPr lang="tr-TR" sz="900" dirty="0" err="1"/>
              <a:t>Jeoistatistiksel</a:t>
            </a:r>
            <a:r>
              <a:rPr lang="tr-TR" sz="900" dirty="0"/>
              <a:t> yöntem kullanılmış ve bu yönteme bağlı olarak her element için farklı model ve model parametreleri oluşturularak, bu elementlerin çalışma alanındaki yüzey dağılım haritaları çıkartılmıştır. Topraklar için her bir derinlikte Kirlenme Faktörü ve </a:t>
            </a:r>
            <a:r>
              <a:rPr lang="tr-TR" sz="900" dirty="0" err="1"/>
              <a:t>Jeobirikim</a:t>
            </a:r>
            <a:r>
              <a:rPr lang="tr-TR" sz="900" dirty="0"/>
              <a:t> İndeks değerleri  elde edilmiş ve  çalışma alanında gözlenen kirlilik parametrelerinin kirlilik sınıfları haritalandırılmıştır. Bu sonuçlara göre; 0-20 cm derinlikte As, B, </a:t>
            </a:r>
            <a:r>
              <a:rPr lang="tr-TR" sz="900" dirty="0" err="1"/>
              <a:t>Ec</a:t>
            </a:r>
            <a:r>
              <a:rPr lang="tr-TR" sz="900" dirty="0"/>
              <a:t>, Mn, </a:t>
            </a:r>
            <a:r>
              <a:rPr lang="tr-TR" sz="900" dirty="0" err="1"/>
              <a:t>Mo</a:t>
            </a:r>
            <a:r>
              <a:rPr lang="tr-TR" sz="900" dirty="0"/>
              <a:t>, 20-50 cm derinlikte As, B, </a:t>
            </a:r>
            <a:r>
              <a:rPr lang="tr-TR" sz="900" dirty="0" err="1"/>
              <a:t>Ec</a:t>
            </a:r>
            <a:r>
              <a:rPr lang="tr-TR" sz="900" dirty="0"/>
              <a:t>, Mn, </a:t>
            </a:r>
            <a:r>
              <a:rPr lang="tr-TR" sz="900" dirty="0" err="1"/>
              <a:t>Mo</a:t>
            </a:r>
            <a:r>
              <a:rPr lang="tr-TR" sz="900" dirty="0"/>
              <a:t>, </a:t>
            </a:r>
            <a:r>
              <a:rPr lang="tr-TR" sz="900" dirty="0" err="1"/>
              <a:t>Ni</a:t>
            </a:r>
            <a:r>
              <a:rPr lang="tr-TR" sz="900" dirty="0"/>
              <a:t> ve 50-90 cm derinlikte ise As, B, </a:t>
            </a:r>
            <a:r>
              <a:rPr lang="tr-TR" sz="900" dirty="0" err="1"/>
              <a:t>Ec</a:t>
            </a:r>
            <a:r>
              <a:rPr lang="tr-TR" sz="900" dirty="0"/>
              <a:t>, Mn, </a:t>
            </a:r>
            <a:r>
              <a:rPr lang="tr-TR" sz="900" dirty="0" err="1"/>
              <a:t>Mo</a:t>
            </a:r>
            <a:r>
              <a:rPr lang="tr-TR" sz="900" dirty="0"/>
              <a:t>, </a:t>
            </a:r>
            <a:r>
              <a:rPr lang="tr-TR" sz="900" dirty="0" err="1"/>
              <a:t>Cd</a:t>
            </a:r>
            <a:r>
              <a:rPr lang="tr-TR" sz="900" dirty="0"/>
              <a:t> elementleri açısından kirlenmenin görüldüğü tespit edilmiştir</a:t>
            </a:r>
            <a:r>
              <a:rPr lang="tr-TR" sz="900" dirty="0"/>
              <a:t>.     </a:t>
            </a:r>
            <a:r>
              <a:rPr lang="tr-TR" sz="900" dirty="0"/>
              <a:t>Kirlenmenin etkisine bağlı olarak, çalışma alanının Tarımsal Kullanıma Uygunluk Sınıfları elde edilmiştir. Bu sınıfların elde edilmesi için </a:t>
            </a:r>
            <a:r>
              <a:rPr lang="tr-TR" sz="900" dirty="0" err="1"/>
              <a:t>Ağırlıklandırılmış</a:t>
            </a:r>
            <a:r>
              <a:rPr lang="tr-TR" sz="900" dirty="0"/>
              <a:t> Doğrusal Kombinasyon yönteminden Analitik Hiyerarşi Süreci (AHS) Tekniği kullanılmıştır. Çalışma alanının tarımsal kullanıma uygunluk sınıfları, toprak, topoğrafya ve çevresel faktörlerin etkisine bağlı olarak ve ayrıca topoğrafyanın değerlendirilmeye sokulmadığı sadece toprak ve çevresel faktörlerin etkisine bağlı olarak iki farklı durum için ayrı ayrı </a:t>
            </a:r>
            <a:r>
              <a:rPr lang="tr-TR" sz="900" dirty="0"/>
              <a:t>üretilmiştir.</a:t>
            </a:r>
          </a:p>
          <a:p>
            <a:pPr algn="just">
              <a:spcAft>
                <a:spcPts val="1000"/>
              </a:spcAft>
            </a:pPr>
            <a:r>
              <a:rPr lang="tr-TR" sz="900" b="1" dirty="0">
                <a:sym typeface="Times New Roman"/>
              </a:rPr>
              <a:t>Anahtar kelimeler: </a:t>
            </a:r>
            <a:r>
              <a:rPr lang="en" sz="900" dirty="0">
                <a:sym typeface="Times New Roman"/>
              </a:rPr>
              <a:t>Jeotermal kaynaklar, kirlilik, sulama suyu, bitki, toprak, jeoistatistik, ağır metaller</a:t>
            </a:r>
            <a:endParaRPr lang="tr-TR" sz="900" dirty="0"/>
          </a:p>
        </p:txBody>
      </p:sp>
      <p:pic>
        <p:nvPicPr>
          <p:cNvPr id="8" name="Google Shape;105;p21"/>
          <p:cNvPicPr preferRelativeResize="0"/>
          <p:nvPr/>
        </p:nvPicPr>
        <p:blipFill>
          <a:blip r:embed="rId3">
            <a:alphaModFix/>
          </a:blip>
          <a:stretch>
            <a:fillRect/>
          </a:stretch>
        </p:blipFill>
        <p:spPr>
          <a:xfrm>
            <a:off x="2848200" y="4648201"/>
            <a:ext cx="2799900" cy="1764675"/>
          </a:xfrm>
          <a:prstGeom prst="rect">
            <a:avLst/>
          </a:prstGeom>
          <a:noFill/>
          <a:ln>
            <a:noFill/>
          </a:ln>
        </p:spPr>
      </p:pic>
      <p:pic>
        <p:nvPicPr>
          <p:cNvPr id="9" name="Google Shape;107;p21"/>
          <p:cNvPicPr preferRelativeResize="0"/>
          <p:nvPr/>
        </p:nvPicPr>
        <p:blipFill>
          <a:blip r:embed="rId4">
            <a:alphaModFix/>
          </a:blip>
          <a:stretch>
            <a:fillRect/>
          </a:stretch>
        </p:blipFill>
        <p:spPr>
          <a:xfrm>
            <a:off x="2059135" y="5265988"/>
            <a:ext cx="808850" cy="948775"/>
          </a:xfrm>
          <a:prstGeom prst="rect">
            <a:avLst/>
          </a:prstGeom>
          <a:noFill/>
          <a:ln>
            <a:noFill/>
          </a:ln>
        </p:spPr>
      </p:pic>
      <p:pic>
        <p:nvPicPr>
          <p:cNvPr id="10" name="Google Shape;108;p21"/>
          <p:cNvPicPr preferRelativeResize="0"/>
          <p:nvPr/>
        </p:nvPicPr>
        <p:blipFill>
          <a:blip r:embed="rId5">
            <a:alphaModFix/>
          </a:blip>
          <a:stretch>
            <a:fillRect/>
          </a:stretch>
        </p:blipFill>
        <p:spPr>
          <a:xfrm>
            <a:off x="3636531" y="6198487"/>
            <a:ext cx="1223238" cy="616387"/>
          </a:xfrm>
          <a:prstGeom prst="rect">
            <a:avLst/>
          </a:prstGeom>
          <a:noFill/>
          <a:ln>
            <a:noFill/>
          </a:ln>
        </p:spPr>
      </p:pic>
      <p:pic>
        <p:nvPicPr>
          <p:cNvPr id="11" name="Google Shape;109;p21"/>
          <p:cNvPicPr preferRelativeResize="0"/>
          <p:nvPr/>
        </p:nvPicPr>
        <p:blipFill>
          <a:blip r:embed="rId6">
            <a:alphaModFix/>
          </a:blip>
          <a:stretch>
            <a:fillRect/>
          </a:stretch>
        </p:blipFill>
        <p:spPr>
          <a:xfrm>
            <a:off x="5697969" y="5254173"/>
            <a:ext cx="938900" cy="851950"/>
          </a:xfrm>
          <a:prstGeom prst="rect">
            <a:avLst/>
          </a:prstGeom>
          <a:noFill/>
          <a:ln>
            <a:noFill/>
          </a:ln>
        </p:spPr>
      </p:pic>
    </p:spTree>
    <p:extLst>
      <p:ext uri="{BB962C8B-B14F-4D97-AF65-F5344CB8AC3E}">
        <p14:creationId xmlns:p14="http://schemas.microsoft.com/office/powerpoint/2010/main" val="3826288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88A96A-4FC7-466F-BA4D-66D3BDEA1B53}"/>
</file>

<file path=customXml/itemProps2.xml><?xml version="1.0" encoding="utf-8"?>
<ds:datastoreItem xmlns:ds="http://schemas.openxmlformats.org/officeDocument/2006/customXml" ds:itemID="{E1D7ED9A-1EBE-49C0-9543-8E54D01AD79D}"/>
</file>

<file path=customXml/itemProps3.xml><?xml version="1.0" encoding="utf-8"?>
<ds:datastoreItem xmlns:ds="http://schemas.openxmlformats.org/officeDocument/2006/customXml" ds:itemID="{01966E28-5F3E-48A8-A5FD-2B34AD9E7FE0}"/>
</file>

<file path=docProps/app.xml><?xml version="1.0" encoding="utf-8"?>
<Properties xmlns="http://schemas.openxmlformats.org/officeDocument/2006/extended-properties" xmlns:vt="http://schemas.openxmlformats.org/officeDocument/2006/docPropsVTypes">
  <TotalTime>3</TotalTime>
  <Words>499</Words>
  <Application>Microsoft Office PowerPoint</Application>
  <PresentationFormat>Geniş ekran</PresentationFormat>
  <Paragraphs>26</Paragraphs>
  <Slides>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vt:i4>
      </vt:variant>
    </vt:vector>
  </HeadingPairs>
  <TitlesOfParts>
    <vt:vector size="7" baseType="lpstr">
      <vt:lpstr>Arial</vt:lpstr>
      <vt:lpstr>Calibri</vt:lpstr>
      <vt:lpstr>Calibri Light</vt:lpstr>
      <vt:lpstr>Tahoma</vt:lpstr>
      <vt:lpstr>Times New Roman</vt:lpstr>
      <vt:lpstr>Office Teması</vt:lpstr>
      <vt:lpstr>Jeotermal Kaynakların Tarım Arazileri Üzerindeki Çevresel Etkilerinin Belirlenmesi: Ayaş (Ankara) Örneği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3</cp:revision>
  <dcterms:created xsi:type="dcterms:W3CDTF">2018-11-07T08:43:32Z</dcterms:created>
  <dcterms:modified xsi:type="dcterms:W3CDTF">2018-11-07T08:46:38Z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