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747"/>
    <a:srgbClr val="F6BB00"/>
    <a:srgbClr val="C4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1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5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3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4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8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3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2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2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7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79871-309C-4397-B9B7-775E74368FA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3697-34A0-4006-ACCC-559E4C73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84393" y="34961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79546"/>
                </a:solidFill>
                <a:latin typeface="Arial" panose="020B0604020202020204" pitchFamily="34" charset="0"/>
              </a:rPr>
              <a:t>ULUSAL ÜRÜN İZLEME VE VERİM TAHMİNİ PROJESİ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2366" y="2680194"/>
            <a:ext cx="11160034" cy="1854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Proje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Özeti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r>
              <a:rPr lang="en-US" sz="14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1400" b="0" dirty="0" smtClean="0">
              <a:effectLst/>
            </a:endParaRPr>
          </a:p>
          <a:p>
            <a:pPr algn="just"/>
            <a:r>
              <a:rPr lang="en-US" sz="1400" dirty="0" err="1" smtClean="0"/>
              <a:t>Tarımda</a:t>
            </a:r>
            <a:r>
              <a:rPr lang="en-US" sz="1400" dirty="0" smtClean="0"/>
              <a:t> s</a:t>
            </a:r>
            <a:r>
              <a:rPr lang="tr-TR" sz="1400" dirty="0" err="1" smtClean="0"/>
              <a:t>ürdürülebilir</a:t>
            </a:r>
            <a:r>
              <a:rPr lang="en-US" sz="1400" dirty="0" err="1" smtClean="0"/>
              <a:t>lik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tr-TR" sz="1400" dirty="0" smtClean="0"/>
              <a:t> gıda </a:t>
            </a:r>
            <a:r>
              <a:rPr lang="tr-TR" sz="1400" dirty="0"/>
              <a:t>güvenliğinin sağlanması </a:t>
            </a:r>
            <a:r>
              <a:rPr lang="tr-TR" sz="1400" dirty="0" smtClean="0"/>
              <a:t>doğrultusunda</a:t>
            </a:r>
            <a:r>
              <a:rPr lang="en-US" sz="1400" dirty="0" smtClean="0">
                <a:solidFill>
                  <a:srgbClr val="000000"/>
                </a:solidFill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</a:rPr>
              <a:t>tarımsal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üretim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alanlarının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belirlenmesi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ve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verimlerinin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hasat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öncesinde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tahmin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edilebilmesi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tr-TR" sz="1400" dirty="0"/>
              <a:t>tarımsal planlama </a:t>
            </a:r>
            <a:r>
              <a:rPr lang="tr-TR" sz="1400" dirty="0" smtClean="0"/>
              <a:t>açısından </a:t>
            </a:r>
            <a:r>
              <a:rPr lang="tr-TR" sz="1400" dirty="0"/>
              <a:t>büyük önem taşımaktadır.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Bununla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birlikte</a:t>
            </a:r>
            <a:r>
              <a:rPr lang="en-US" sz="1400" dirty="0" smtClean="0">
                <a:solidFill>
                  <a:srgbClr val="000000"/>
                </a:solidFill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</a:rPr>
              <a:t>tarımsal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üretimin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çevre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koşullarına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bağımlılığı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bitkisel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üretimin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izlenmesini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gerekli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kılmaktadır</a:t>
            </a:r>
            <a:r>
              <a:rPr lang="en-US" sz="1400" dirty="0">
                <a:solidFill>
                  <a:srgbClr val="000000"/>
                </a:solidFill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</a:rPr>
              <a:t>Bitki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gelişim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dönemi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boyunca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ortaya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çıkabilecek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olumlu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ve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olumsuz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koşulların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belirlenmesi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gereklidir</a:t>
            </a:r>
            <a:r>
              <a:rPr lang="en-US" sz="1400" dirty="0" smtClean="0">
                <a:solidFill>
                  <a:srgbClr val="000000"/>
                </a:solidFill>
              </a:rPr>
              <a:t>. </a:t>
            </a:r>
            <a:r>
              <a:rPr lang="en-US" sz="1400" dirty="0">
                <a:solidFill>
                  <a:srgbClr val="000000"/>
                </a:solidFill>
              </a:rPr>
              <a:t>Bu </a:t>
            </a:r>
            <a:r>
              <a:rPr lang="en-US" sz="1400" dirty="0" err="1" smtClean="0">
                <a:solidFill>
                  <a:srgbClr val="000000"/>
                </a:solidFill>
              </a:rPr>
              <a:t>projede</a:t>
            </a:r>
            <a:r>
              <a:rPr lang="en-US" sz="1400" dirty="0" smtClean="0">
                <a:solidFill>
                  <a:srgbClr val="000000"/>
                </a:solidFill>
              </a:rPr>
              <a:t>, </a:t>
            </a:r>
            <a:r>
              <a:rPr lang="en-US" sz="1400" dirty="0" err="1">
                <a:solidFill>
                  <a:srgbClr val="000000"/>
                </a:solidFill>
              </a:rPr>
              <a:t>ülkemiz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tarımı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için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önemli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olan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buğday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</a:rPr>
              <a:t>mısır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 err="1">
                <a:solidFill>
                  <a:srgbClr val="000000"/>
                </a:solidFill>
              </a:rPr>
              <a:t>ayçiçeği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ürünleri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için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izleme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ve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verim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tahmin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modelleri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geliştirilmesi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amaçlanmıştır</a:t>
            </a:r>
            <a:r>
              <a:rPr lang="en-US" sz="1400" dirty="0" smtClean="0">
                <a:solidFill>
                  <a:srgbClr val="000000"/>
                </a:solidFill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</a:rPr>
              <a:t>Proje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kapsamında</a:t>
            </a:r>
            <a:r>
              <a:rPr lang="en-US" sz="1400" dirty="0" smtClean="0">
                <a:solidFill>
                  <a:srgbClr val="000000"/>
                </a:solidFill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</a:rPr>
              <a:t>uydu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görüntüleri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ve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bitki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gelişim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simülasyon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modelleri</a:t>
            </a:r>
            <a:r>
              <a:rPr lang="en-US" sz="1400" dirty="0">
                <a:solidFill>
                  <a:srgbClr val="000000"/>
                </a:solidFill>
              </a:rPr>
              <a:t> (</a:t>
            </a:r>
            <a:r>
              <a:rPr lang="en-US" sz="1400" dirty="0" err="1">
                <a:solidFill>
                  <a:srgbClr val="000000"/>
                </a:solidFill>
              </a:rPr>
              <a:t>Aqucrop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 err="1">
                <a:solidFill>
                  <a:srgbClr val="000000"/>
                </a:solidFill>
              </a:rPr>
              <a:t>Wofost</a:t>
            </a:r>
            <a:r>
              <a:rPr lang="en-US" sz="1400" dirty="0">
                <a:solidFill>
                  <a:srgbClr val="000000"/>
                </a:solidFill>
              </a:rPr>
              <a:t>, DSSAT, </a:t>
            </a:r>
            <a:r>
              <a:rPr lang="en-US" sz="1400" dirty="0" err="1">
                <a:solidFill>
                  <a:srgbClr val="000000"/>
                </a:solidFill>
              </a:rPr>
              <a:t>HybridMaize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 err="1">
                <a:solidFill>
                  <a:srgbClr val="000000"/>
                </a:solidFill>
              </a:rPr>
              <a:t>AgrometShell</a:t>
            </a:r>
            <a:r>
              <a:rPr lang="en-US" sz="1400" dirty="0">
                <a:solidFill>
                  <a:srgbClr val="000000"/>
                </a:solidFill>
              </a:rPr>
              <a:t>) </a:t>
            </a:r>
            <a:r>
              <a:rPr lang="en-US" sz="1400" dirty="0" err="1" smtClean="0">
                <a:solidFill>
                  <a:srgbClr val="000000"/>
                </a:solidFill>
              </a:rPr>
              <a:t>kullanılarak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verim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öngörüleri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yapılacaktır</a:t>
            </a:r>
            <a:r>
              <a:rPr lang="en-US" sz="1400" dirty="0" smtClean="0">
                <a:solidFill>
                  <a:srgbClr val="000000"/>
                </a:solidFill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</a:rPr>
              <a:t>Arazi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çalışmaları</a:t>
            </a:r>
            <a:r>
              <a:rPr lang="en-US" sz="1400" dirty="0" smtClean="0">
                <a:solidFill>
                  <a:srgbClr val="000000"/>
                </a:solidFill>
              </a:rPr>
              <a:t> hem </a:t>
            </a:r>
            <a:r>
              <a:rPr lang="en-US" sz="1400" dirty="0" err="1" smtClean="0">
                <a:solidFill>
                  <a:srgbClr val="000000"/>
                </a:solidFill>
              </a:rPr>
              <a:t>deneme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parselleri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bazında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hemde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üretici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arazilerinde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gerçekleştirilecektir</a:t>
            </a:r>
            <a:r>
              <a:rPr lang="en-US" sz="1400" dirty="0" smtClean="0">
                <a:solidFill>
                  <a:srgbClr val="000000"/>
                </a:solidFill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</a:rPr>
              <a:t>Proje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sonuçları</a:t>
            </a:r>
            <a:r>
              <a:rPr lang="en-US" sz="1400" dirty="0" smtClean="0">
                <a:solidFill>
                  <a:srgbClr val="000000"/>
                </a:solidFill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</a:rPr>
              <a:t>yerel</a:t>
            </a:r>
            <a:r>
              <a:rPr lang="en-US" sz="1400" dirty="0" smtClean="0">
                <a:solidFill>
                  <a:srgbClr val="000000"/>
                </a:solidFill>
              </a:rPr>
              <a:t>  (</a:t>
            </a:r>
            <a:r>
              <a:rPr lang="en-US" sz="1400" dirty="0" err="1" smtClean="0">
                <a:solidFill>
                  <a:srgbClr val="000000"/>
                </a:solidFill>
              </a:rPr>
              <a:t>tarla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ölçeği</a:t>
            </a:r>
            <a:r>
              <a:rPr lang="en-US" sz="1400" dirty="0" smtClean="0">
                <a:solidFill>
                  <a:srgbClr val="000000"/>
                </a:solidFill>
              </a:rPr>
              <a:t>) </a:t>
            </a:r>
            <a:r>
              <a:rPr lang="en-US" sz="1400" dirty="0" err="1" smtClean="0">
                <a:solidFill>
                  <a:srgbClr val="000000"/>
                </a:solidFill>
              </a:rPr>
              <a:t>ve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bölgesel</a:t>
            </a:r>
            <a:r>
              <a:rPr lang="en-US" sz="1400" dirty="0" smtClean="0">
                <a:solidFill>
                  <a:srgbClr val="000000"/>
                </a:solidFill>
              </a:rPr>
              <a:t>/</a:t>
            </a:r>
            <a:r>
              <a:rPr lang="en-US" sz="1400" dirty="0" err="1" smtClean="0">
                <a:solidFill>
                  <a:srgbClr val="000000"/>
                </a:solidFill>
              </a:rPr>
              <a:t>ülkesel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ölçekte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değerlendirilecektir</a:t>
            </a:r>
            <a:r>
              <a:rPr lang="en-US" sz="1400" dirty="0" smtClean="0">
                <a:solidFill>
                  <a:srgbClr val="000000"/>
                </a:solidFill>
              </a:rPr>
              <a:t>. </a:t>
            </a:r>
            <a:endParaRPr lang="en-US" sz="1400" b="1" dirty="0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2366" y="985076"/>
            <a:ext cx="113254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rgbClr val="000000"/>
                </a:solidFill>
              </a:rPr>
              <a:t>Projeyi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Yürüten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Kuruluş</a:t>
            </a:r>
            <a:r>
              <a:rPr lang="en-US" sz="1400" dirty="0">
                <a:solidFill>
                  <a:srgbClr val="000000"/>
                </a:solidFill>
              </a:rPr>
              <a:t>       : 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Tarla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Bitkileri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Merkez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Araştırma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Enstitüsü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Müdürlüğü</a:t>
            </a:r>
            <a:endParaRPr lang="en-US" sz="1400" b="0" dirty="0" smtClean="0">
              <a:effectLst/>
            </a:endParaRPr>
          </a:p>
          <a:p>
            <a:r>
              <a:rPr lang="en-US" sz="1400" b="1" dirty="0" err="1">
                <a:solidFill>
                  <a:srgbClr val="000000"/>
                </a:solidFill>
              </a:rPr>
              <a:t>Projeyi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Destekleyen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</a:rPr>
              <a:t>Kuruluş</a:t>
            </a:r>
            <a:r>
              <a:rPr lang="en-US" sz="1400" dirty="0" smtClean="0">
                <a:solidFill>
                  <a:srgbClr val="000000"/>
                </a:solidFill>
              </a:rPr>
              <a:t>: </a:t>
            </a:r>
            <a:r>
              <a:rPr lang="en-US" sz="1400" dirty="0" err="1">
                <a:solidFill>
                  <a:srgbClr val="000000"/>
                </a:solidFill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</a:rPr>
              <a:t>arımsal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Araştırmalar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ve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Politikalar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Genel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Müdürlüğü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endParaRPr lang="en-US" sz="1400" b="0" dirty="0" smtClean="0">
              <a:effectLst/>
            </a:endParaRPr>
          </a:p>
          <a:p>
            <a:r>
              <a:rPr lang="en-US" sz="1400" b="1" dirty="0" err="1">
                <a:solidFill>
                  <a:srgbClr val="000000"/>
                </a:solidFill>
              </a:rPr>
              <a:t>Proje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</a:rPr>
              <a:t>Koordinatörü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              : </a:t>
            </a:r>
            <a:r>
              <a:rPr lang="en-US" sz="1400" dirty="0" smtClean="0">
                <a:solidFill>
                  <a:srgbClr val="000000"/>
                </a:solidFill>
              </a:rPr>
              <a:t>Dr</a:t>
            </a:r>
            <a:r>
              <a:rPr lang="en-US" sz="1400" dirty="0">
                <a:solidFill>
                  <a:srgbClr val="000000"/>
                </a:solidFill>
              </a:rPr>
              <a:t>. </a:t>
            </a:r>
            <a:r>
              <a:rPr lang="en-US" sz="1400" dirty="0" smtClean="0">
                <a:solidFill>
                  <a:srgbClr val="000000"/>
                </a:solidFill>
              </a:rPr>
              <a:t>Murat </a:t>
            </a:r>
            <a:r>
              <a:rPr lang="en-US" sz="1400" dirty="0" err="1" smtClean="0">
                <a:solidFill>
                  <a:srgbClr val="000000"/>
                </a:solidFill>
              </a:rPr>
              <a:t>Güven</a:t>
            </a:r>
            <a:r>
              <a:rPr lang="en-US" sz="1400" dirty="0" smtClean="0">
                <a:solidFill>
                  <a:srgbClr val="000000"/>
                </a:solidFill>
              </a:rPr>
              <a:t> TUĞAÇ</a:t>
            </a:r>
            <a:endParaRPr lang="en-US" sz="1400" b="0" dirty="0" smtClean="0">
              <a:effectLst/>
            </a:endParaRPr>
          </a:p>
          <a:p>
            <a:r>
              <a:rPr lang="en-US" sz="1400" b="1" dirty="0" err="1" smtClean="0">
                <a:solidFill>
                  <a:srgbClr val="000000"/>
                </a:solidFill>
              </a:rPr>
              <a:t>Proje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</a:rPr>
              <a:t>Yürütücüleri</a:t>
            </a:r>
            <a:r>
              <a:rPr lang="en-US" sz="1400" b="1" dirty="0" smtClean="0">
                <a:solidFill>
                  <a:srgbClr val="000000"/>
                </a:solidFill>
              </a:rPr>
              <a:t>          </a:t>
            </a:r>
            <a:r>
              <a:rPr lang="en-US" sz="1400" dirty="0">
                <a:solidFill>
                  <a:srgbClr val="000000"/>
                </a:solidFill>
              </a:rPr>
              <a:t>      : </a:t>
            </a:r>
            <a:r>
              <a:rPr lang="tr-TR" sz="1400" dirty="0" err="1"/>
              <a:t>Dr.Ediz</a:t>
            </a:r>
            <a:r>
              <a:rPr lang="tr-TR" sz="1400" dirty="0"/>
              <a:t> </a:t>
            </a:r>
            <a:r>
              <a:rPr lang="tr-TR" sz="1400" dirty="0" smtClean="0"/>
              <a:t>Ünal</a:t>
            </a:r>
            <a:r>
              <a:rPr lang="en-US" sz="1400" dirty="0" smtClean="0"/>
              <a:t>, </a:t>
            </a:r>
            <a:r>
              <a:rPr lang="tr-TR" sz="1400" dirty="0" smtClean="0"/>
              <a:t>Harun</a:t>
            </a:r>
            <a:r>
              <a:rPr lang="en-US" sz="1400" dirty="0" smtClean="0"/>
              <a:t> </a:t>
            </a:r>
            <a:r>
              <a:rPr lang="tr-TR" sz="1400" dirty="0" smtClean="0"/>
              <a:t>Torunlar</a:t>
            </a:r>
            <a:r>
              <a:rPr lang="en-US" sz="1400" dirty="0" smtClean="0"/>
              <a:t>, </a:t>
            </a:r>
            <a:r>
              <a:rPr lang="tr-TR" sz="1400" dirty="0" err="1"/>
              <a:t>Dr.Armağan</a:t>
            </a:r>
            <a:r>
              <a:rPr lang="tr-TR" sz="1400" dirty="0"/>
              <a:t> Karabulut </a:t>
            </a:r>
            <a:r>
              <a:rPr lang="tr-TR" sz="1400" dirty="0" err="1" smtClean="0"/>
              <a:t>Aloe</a:t>
            </a:r>
            <a:r>
              <a:rPr lang="en-US" sz="1400" dirty="0" smtClean="0"/>
              <a:t>, </a:t>
            </a:r>
            <a:r>
              <a:rPr lang="tr-TR" sz="1400" dirty="0" err="1"/>
              <a:t>Dr.Hakan</a:t>
            </a:r>
            <a:r>
              <a:rPr lang="tr-TR" sz="1400" dirty="0"/>
              <a:t> </a:t>
            </a:r>
            <a:r>
              <a:rPr lang="tr-TR" sz="1400" dirty="0" smtClean="0"/>
              <a:t>Yıldız</a:t>
            </a:r>
            <a:r>
              <a:rPr lang="en-US" sz="1400" dirty="0" smtClean="0"/>
              <a:t>, </a:t>
            </a:r>
            <a:r>
              <a:rPr lang="tr-TR" sz="1400" dirty="0"/>
              <a:t>Metin </a:t>
            </a:r>
            <a:r>
              <a:rPr lang="tr-TR" sz="1400" dirty="0" smtClean="0"/>
              <a:t>Aydoğdu</a:t>
            </a:r>
            <a:r>
              <a:rPr lang="en-US" sz="1400" dirty="0" smtClean="0"/>
              <a:t>, </a:t>
            </a:r>
            <a:r>
              <a:rPr lang="tr-TR" sz="1400" dirty="0"/>
              <a:t>Belgin Alsancak </a:t>
            </a:r>
            <a:r>
              <a:rPr lang="tr-TR" sz="1400" dirty="0" smtClean="0"/>
              <a:t>Sırlı</a:t>
            </a:r>
            <a:r>
              <a:rPr lang="en-US" sz="1400" dirty="0" smtClean="0"/>
              <a:t>, Dr. </a:t>
            </a:r>
            <a:r>
              <a:rPr lang="en-US" sz="1400" dirty="0" err="1" smtClean="0"/>
              <a:t>Meral</a:t>
            </a:r>
            <a:r>
              <a:rPr lang="en-US" sz="1400" dirty="0" smtClean="0"/>
              <a:t> </a:t>
            </a:r>
            <a:r>
              <a:rPr lang="en-US" sz="1400" dirty="0" err="1" smtClean="0"/>
              <a:t>Peşkircioğlu</a:t>
            </a:r>
            <a:r>
              <a:rPr lang="en-US" sz="1400" dirty="0" smtClean="0"/>
              <a:t>, </a:t>
            </a:r>
            <a:r>
              <a:rPr lang="tr-TR" sz="1400" dirty="0" smtClean="0"/>
              <a:t>Sultan </a:t>
            </a:r>
            <a:r>
              <a:rPr lang="tr-TR" sz="1400" dirty="0" err="1" smtClean="0"/>
              <a:t>Ergu</a:t>
            </a:r>
            <a:r>
              <a:rPr lang="en-US" sz="1400" dirty="0" smtClean="0"/>
              <a:t>n </a:t>
            </a:r>
            <a:r>
              <a:rPr lang="tr-TR" sz="1400" dirty="0" smtClean="0"/>
              <a:t>Kahyaoğlu</a:t>
            </a:r>
            <a:r>
              <a:rPr lang="en-US" sz="1400" dirty="0" smtClean="0"/>
              <a:t>, </a:t>
            </a:r>
            <a:r>
              <a:rPr lang="tr-TR" sz="1400" dirty="0"/>
              <a:t>Rahmi </a:t>
            </a:r>
            <a:r>
              <a:rPr lang="tr-TR" sz="1400" dirty="0" err="1" smtClean="0"/>
              <a:t>Taşcı</a:t>
            </a:r>
            <a:r>
              <a:rPr lang="en-US" sz="1400" dirty="0" smtClean="0"/>
              <a:t> (TARM), </a:t>
            </a:r>
            <a:r>
              <a:rPr lang="tr-TR" sz="1400" dirty="0"/>
              <a:t>Emin Bilgili </a:t>
            </a:r>
            <a:r>
              <a:rPr lang="en-US" sz="1400" dirty="0" smtClean="0"/>
              <a:t>(</a:t>
            </a:r>
            <a:r>
              <a:rPr lang="tr-TR" sz="1400" dirty="0"/>
              <a:t>DATAEM</a:t>
            </a:r>
            <a:r>
              <a:rPr lang="tr-TR" sz="1400" dirty="0" smtClean="0"/>
              <a:t>)</a:t>
            </a:r>
            <a:r>
              <a:rPr lang="en-US" sz="1400" dirty="0" smtClean="0"/>
              <a:t>, </a:t>
            </a:r>
            <a:r>
              <a:rPr lang="tr-TR" sz="1400" dirty="0"/>
              <a:t>Kemal </a:t>
            </a:r>
            <a:r>
              <a:rPr lang="tr-TR" sz="1400" dirty="0" smtClean="0"/>
              <a:t>Duyan</a:t>
            </a:r>
            <a:r>
              <a:rPr lang="en-US" sz="1400" dirty="0" smtClean="0"/>
              <a:t> </a:t>
            </a:r>
            <a:r>
              <a:rPr lang="tr-TR" sz="1400" dirty="0"/>
              <a:t>(KTSÇMAEM</a:t>
            </a:r>
            <a:r>
              <a:rPr lang="tr-TR" sz="1400" dirty="0" smtClean="0"/>
              <a:t>)</a:t>
            </a:r>
            <a:r>
              <a:rPr lang="en-US" sz="1400" dirty="0" smtClean="0"/>
              <a:t>, </a:t>
            </a:r>
            <a:r>
              <a:rPr lang="tr-TR" sz="1400" dirty="0"/>
              <a:t>Dr. Emel </a:t>
            </a:r>
            <a:r>
              <a:rPr lang="tr-TR" sz="1400" dirty="0" smtClean="0"/>
              <a:t>Özer</a:t>
            </a:r>
            <a:r>
              <a:rPr lang="en-US" sz="1400" dirty="0"/>
              <a:t> </a:t>
            </a:r>
            <a:r>
              <a:rPr lang="tr-TR" sz="1400" dirty="0"/>
              <a:t>(BDUTAEM</a:t>
            </a:r>
            <a:r>
              <a:rPr lang="tr-TR" sz="1400" dirty="0" smtClean="0"/>
              <a:t>)</a:t>
            </a:r>
            <a:r>
              <a:rPr lang="en-US" sz="1400" dirty="0" smtClean="0"/>
              <a:t>, </a:t>
            </a:r>
            <a:r>
              <a:rPr lang="tr-TR" sz="1400" dirty="0"/>
              <a:t>Davut </a:t>
            </a:r>
            <a:r>
              <a:rPr lang="tr-TR" sz="1400" dirty="0" smtClean="0"/>
              <a:t>Şahin</a:t>
            </a:r>
            <a:r>
              <a:rPr lang="en-US" sz="1400" dirty="0" smtClean="0"/>
              <a:t> </a:t>
            </a:r>
            <a:r>
              <a:rPr lang="tr-TR" sz="1400" dirty="0"/>
              <a:t>(GAPTAEM</a:t>
            </a:r>
            <a:r>
              <a:rPr lang="tr-TR" sz="1400" dirty="0" smtClean="0"/>
              <a:t>)</a:t>
            </a:r>
            <a:r>
              <a:rPr lang="en-US" sz="1400" dirty="0" smtClean="0"/>
              <a:t>, </a:t>
            </a:r>
            <a:r>
              <a:rPr lang="tr-TR" sz="1400" dirty="0"/>
              <a:t>İdris </a:t>
            </a:r>
            <a:r>
              <a:rPr lang="tr-TR" sz="1400" dirty="0" smtClean="0"/>
              <a:t>Uslu</a:t>
            </a:r>
            <a:r>
              <a:rPr lang="en-US" sz="1400" dirty="0" smtClean="0"/>
              <a:t> </a:t>
            </a:r>
            <a:r>
              <a:rPr lang="tr-TR" sz="1400" dirty="0"/>
              <a:t>(UTAEM</a:t>
            </a:r>
            <a:r>
              <a:rPr lang="tr-TR" sz="1400" dirty="0" smtClean="0"/>
              <a:t>)</a:t>
            </a:r>
            <a:r>
              <a:rPr lang="en-US" sz="1400" dirty="0" smtClean="0"/>
              <a:t>, Dr. </a:t>
            </a:r>
            <a:r>
              <a:rPr lang="tr-TR" sz="1400" dirty="0" smtClean="0"/>
              <a:t>Alper Baydar</a:t>
            </a:r>
            <a:r>
              <a:rPr lang="en-US" sz="1400" dirty="0" smtClean="0"/>
              <a:t> </a:t>
            </a:r>
            <a:r>
              <a:rPr lang="tr-TR" sz="1400" dirty="0"/>
              <a:t>(ABKAEM</a:t>
            </a:r>
            <a:r>
              <a:rPr lang="tr-TR" sz="1400" dirty="0" smtClean="0"/>
              <a:t>)</a:t>
            </a:r>
            <a:r>
              <a:rPr lang="en-US" sz="1400" dirty="0" smtClean="0"/>
              <a:t>, </a:t>
            </a:r>
            <a:r>
              <a:rPr lang="tr-TR" sz="1400" dirty="0" err="1"/>
              <a:t>Dr.Erdem</a:t>
            </a:r>
            <a:r>
              <a:rPr lang="tr-TR" sz="1400" dirty="0"/>
              <a:t> </a:t>
            </a:r>
            <a:r>
              <a:rPr lang="tr-TR" sz="1400" dirty="0" smtClean="0"/>
              <a:t>Bahar</a:t>
            </a:r>
            <a:r>
              <a:rPr lang="en-US" sz="1400" dirty="0" smtClean="0"/>
              <a:t> </a:t>
            </a:r>
            <a:r>
              <a:rPr lang="tr-TR" sz="1400" dirty="0"/>
              <a:t>(ATSTMAEM)</a:t>
            </a:r>
            <a:endParaRPr lang="en-US" sz="1400" dirty="0" smtClean="0"/>
          </a:p>
          <a:p>
            <a:r>
              <a:rPr lang="en-US" sz="1400" b="1" dirty="0" err="1" smtClean="0">
                <a:solidFill>
                  <a:srgbClr val="000000"/>
                </a:solidFill>
              </a:rPr>
              <a:t>Başlama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ve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Bitiş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Tarihi</a:t>
            </a:r>
            <a:r>
              <a:rPr lang="en-US" sz="1400" dirty="0">
                <a:solidFill>
                  <a:srgbClr val="000000"/>
                </a:solidFill>
              </a:rPr>
              <a:t>        : </a:t>
            </a:r>
            <a:r>
              <a:rPr lang="en-US" sz="1400" dirty="0" smtClean="0">
                <a:solidFill>
                  <a:srgbClr val="000000"/>
                </a:solidFill>
              </a:rPr>
              <a:t>01.01.2016- 31.12.2020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19945" y="4819673"/>
            <a:ext cx="3656779" cy="1724002"/>
            <a:chOff x="374204" y="1916832"/>
            <a:chExt cx="8610501" cy="407435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204" y="1916832"/>
              <a:ext cx="8589169" cy="4074354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0" name="Picture 9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7254342" y="4256212"/>
              <a:ext cx="2400364" cy="1060362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</p:pic>
      </p:grpSp>
      <p:pic>
        <p:nvPicPr>
          <p:cNvPr id="11" name="Resim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1" b="8799"/>
          <a:stretch/>
        </p:blipFill>
        <p:spPr>
          <a:xfrm>
            <a:off x="4418965" y="4785997"/>
            <a:ext cx="3324860" cy="1755727"/>
          </a:xfrm>
          <a:prstGeom prst="rect">
            <a:avLst/>
          </a:prstGeom>
        </p:spPr>
      </p:pic>
      <p:pic>
        <p:nvPicPr>
          <p:cNvPr id="12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" t="6204" r="1755" b="24311"/>
          <a:stretch/>
        </p:blipFill>
        <p:spPr>
          <a:xfrm>
            <a:off x="7898624" y="4785997"/>
            <a:ext cx="3609614" cy="175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E0AF8D366B1E1F46A8D9D4DCA2481E13" ma:contentTypeVersion="0" ma:contentTypeDescription="Yeni belge oluşturun." ma:contentTypeScope="" ma:versionID="fda22111f77b8251664ceaa0a9a53a2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0305f5a1970ef5ab7b84130530577c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20B2AA-6BC0-48FA-ABE1-F93B0A78FD22}"/>
</file>

<file path=customXml/itemProps2.xml><?xml version="1.0" encoding="utf-8"?>
<ds:datastoreItem xmlns:ds="http://schemas.openxmlformats.org/officeDocument/2006/customXml" ds:itemID="{160F4603-21CC-4D11-B98C-14EABC53112D}"/>
</file>

<file path=customXml/itemProps3.xml><?xml version="1.0" encoding="utf-8"?>
<ds:datastoreItem xmlns:ds="http://schemas.openxmlformats.org/officeDocument/2006/customXml" ds:itemID="{9CFA873D-606D-4EF8-AF78-FBCFAD3057FC}"/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132</Words>
  <Application>Microsoft Office PowerPoint</Application>
  <PresentationFormat>Geniş ekran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Murat TUGAC</dc:creator>
  <cp:lastModifiedBy>ronaldinho424</cp:lastModifiedBy>
  <cp:revision>37</cp:revision>
  <dcterms:created xsi:type="dcterms:W3CDTF">2018-11-01T16:17:15Z</dcterms:created>
  <dcterms:modified xsi:type="dcterms:W3CDTF">2019-01-11T07:26:40Z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0x010100E0AF8D366B1E1F46A8D9D4DCA2481E13</vt:lpwstr>
  </property>
</Properties>
</file>