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0" autoAdjust="0"/>
    <p:restoredTop sz="94660"/>
  </p:normalViewPr>
  <p:slideViewPr>
    <p:cSldViewPr snapToGrid="0">
      <p:cViewPr varScale="1">
        <p:scale>
          <a:sx n="67" d="100"/>
          <a:sy n="67" d="100"/>
        </p:scale>
        <p:origin x="77" y="43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1B343C-C315-463D-9447-9B7B1CE15138}" type="datetimeFigureOut">
              <a:rPr lang="tr-TR" smtClean="0"/>
              <a:t>07.11.2018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979FF7-B5BE-4F89-8FF3-C6BED0551634}" type="slidenum">
              <a:rPr lang="tr-TR" smtClean="0"/>
              <a:t>‹#›</a:t>
            </a:fld>
            <a:endParaRPr lang="tr-TR"/>
          </a:p>
        </p:txBody>
      </p:sp>
    </p:spTree>
    <p:extLst>
      <p:ext uri="{BB962C8B-B14F-4D97-AF65-F5344CB8AC3E}">
        <p14:creationId xmlns:p14="http://schemas.microsoft.com/office/powerpoint/2010/main" val="2053784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2800690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138779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2064474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F79546"/>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11/7/2018</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defRPr sz="1200" b="1" i="0">
                <a:solidFill>
                  <a:srgbClr val="888888"/>
                </a:solidFill>
                <a:latin typeface="Calibri"/>
                <a:cs typeface="Calibri"/>
              </a:defRPr>
            </a:lvl1pPr>
          </a:lstStyle>
          <a:p>
            <a:pPr marL="8209915"/>
            <a:fld id="{81D60167-4931-47E6-BA6A-407CBD079E47}" type="slidenum">
              <a:rPr lang="tr-TR" spc="-10" smtClean="0"/>
              <a:pPr marL="8209915"/>
              <a:t>‹#›</a:t>
            </a:fld>
            <a:endParaRPr lang="tr-TR" spc="-10" dirty="0"/>
          </a:p>
        </p:txBody>
      </p:sp>
    </p:spTree>
    <p:extLst>
      <p:ext uri="{BB962C8B-B14F-4D97-AF65-F5344CB8AC3E}">
        <p14:creationId xmlns:p14="http://schemas.microsoft.com/office/powerpoint/2010/main" val="584401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3028817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1632101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BE881EF-FE98-469D-A976-773CB5DBDAAA}" type="datetimeFigureOut">
              <a:rPr lang="tr-TR" smtClean="0"/>
              <a:t>07.11.2018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319481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BE881EF-FE98-469D-A976-773CB5DBDAAA}" type="datetimeFigureOut">
              <a:rPr lang="tr-TR" smtClean="0"/>
              <a:t>07.11.2018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1379650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BE881EF-FE98-469D-A976-773CB5DBDAAA}" type="datetimeFigureOut">
              <a:rPr lang="tr-TR" smtClean="0"/>
              <a:t>07.11.2018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629028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BE881EF-FE98-469D-A976-773CB5DBDAAA}" type="datetimeFigureOut">
              <a:rPr lang="tr-TR" smtClean="0"/>
              <a:t>07.11.2018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2587074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BE881EF-FE98-469D-A976-773CB5DBDAAA}" type="datetimeFigureOut">
              <a:rPr lang="tr-TR" smtClean="0"/>
              <a:t>07.11.2018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431374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BE881EF-FE98-469D-A976-773CB5DBDAAA}" type="datetimeFigureOut">
              <a:rPr lang="tr-TR" smtClean="0"/>
              <a:t>07.11.2018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3938870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881EF-FE98-469D-A976-773CB5DBDAAA}" type="datetimeFigureOut">
              <a:rPr lang="tr-TR" smtClean="0"/>
              <a:t>07.11.2018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085985-0A8B-4B2C-9209-96D5DB2C2A41}" type="slidenum">
              <a:rPr lang="tr-TR" smtClean="0"/>
              <a:t>‹#›</a:t>
            </a:fld>
            <a:endParaRPr lang="tr-TR"/>
          </a:p>
        </p:txBody>
      </p:sp>
    </p:spTree>
    <p:extLst>
      <p:ext uri="{BB962C8B-B14F-4D97-AF65-F5344CB8AC3E}">
        <p14:creationId xmlns:p14="http://schemas.microsoft.com/office/powerpoint/2010/main" val="1538746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ww.bakeryandsnacks.com/var/plain_site/storage/images/publications/food-beverage-nutrition/bakeryandsnacks.com/niche-markets/milling-grains/is-traditional-wheat-better-the-market-power-of-russian-wheat-india-gm-crop-regulation-sustainable-rice-production/8974324-1-eng-GB/Is-traditional-wheat-better-The-market-power-of-Russian-wheat-India-GM-crop-regulation-sustainable-rice-producti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948690"/>
            <a:ext cx="9144000" cy="590931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590800" y="304800"/>
            <a:ext cx="7855076" cy="738664"/>
          </a:xfrm>
        </p:spPr>
        <p:txBody>
          <a:bodyPr/>
          <a:lstStyle/>
          <a:p>
            <a:pPr algn="r"/>
            <a:r>
              <a:rPr lang="tr-TR" sz="1600" dirty="0"/>
              <a:t>Vejetasyon İndisi (NDVI) Kullanılarak Buğday Bitkisinin Gelişiminin İzlenmesi: Polatlı Tarım İşletmesi Örneği</a:t>
            </a:r>
            <a:r>
              <a:rPr lang="tr-TR" sz="1600" dirty="0">
                <a:latin typeface="Calibri"/>
                <a:ea typeface="SimSun"/>
                <a:cs typeface="Times New Roman"/>
              </a:rPr>
              <a:t/>
            </a:r>
            <a:br>
              <a:rPr lang="tr-TR" sz="1600" dirty="0">
                <a:latin typeface="Calibri"/>
                <a:ea typeface="SimSun"/>
                <a:cs typeface="Times New Roman"/>
              </a:rPr>
            </a:br>
            <a:endParaRPr lang="tr-TR" sz="1600" dirty="0"/>
          </a:p>
        </p:txBody>
      </p:sp>
      <p:graphicFrame>
        <p:nvGraphicFramePr>
          <p:cNvPr id="3" name="Table 2"/>
          <p:cNvGraphicFramePr>
            <a:graphicFrameLocks noGrp="1"/>
          </p:cNvGraphicFramePr>
          <p:nvPr>
            <p:extLst>
              <p:ext uri="{D42A27DB-BD31-4B8C-83A1-F6EECF244321}">
                <p14:modId xmlns:p14="http://schemas.microsoft.com/office/powerpoint/2010/main" val="356291972"/>
              </p:ext>
            </p:extLst>
          </p:nvPr>
        </p:nvGraphicFramePr>
        <p:xfrm>
          <a:off x="1828800" y="1066800"/>
          <a:ext cx="4648200" cy="3593976"/>
        </p:xfrm>
        <a:graphic>
          <a:graphicData uri="http://schemas.openxmlformats.org/drawingml/2006/table">
            <a:tbl>
              <a:tblPr firstRow="1" firstCol="1" bandRow="1">
                <a:tableStyleId>{5C22544A-7EE6-4342-B048-85BDC9FD1C3A}</a:tableStyleId>
              </a:tblPr>
              <a:tblGrid>
                <a:gridCol w="20574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tblGrid>
              <a:tr h="0">
                <a:tc>
                  <a:txBody>
                    <a:bodyPr/>
                    <a:lstStyle/>
                    <a:p>
                      <a:pPr algn="just">
                        <a:lnSpc>
                          <a:spcPct val="115000"/>
                        </a:lnSpc>
                        <a:spcAft>
                          <a:spcPts val="0"/>
                        </a:spcAft>
                      </a:pPr>
                      <a:r>
                        <a:rPr lang="tr-TR" sz="1400" dirty="0">
                          <a:effectLst/>
                        </a:rPr>
                        <a:t>PROJE BAŞLIĞI</a:t>
                      </a:r>
                      <a:endParaRPr lang="tr-TR" sz="1400" dirty="0">
                        <a:effectLst/>
                        <a:latin typeface="Calibri"/>
                        <a:ea typeface="SimSun"/>
                        <a:cs typeface="Times New Roman"/>
                      </a:endParaRPr>
                    </a:p>
                  </a:txBody>
                  <a:tcPr marL="68580" marR="68580" marT="0" marB="0">
                    <a:solidFill>
                      <a:schemeClr val="accent1">
                        <a:alpha val="59000"/>
                      </a:schemeClr>
                    </a:solidFill>
                  </a:tcPr>
                </a:tc>
                <a:tc>
                  <a:txBody>
                    <a:bodyPr/>
                    <a:lstStyle/>
                    <a:p>
                      <a:pPr algn="l">
                        <a:lnSpc>
                          <a:spcPct val="115000"/>
                        </a:lnSpc>
                        <a:spcAft>
                          <a:spcPts val="0"/>
                        </a:spcAft>
                      </a:pPr>
                      <a:r>
                        <a:rPr lang="tr-TR" sz="1400" dirty="0">
                          <a:effectLst/>
                        </a:rPr>
                        <a:t>Arpa-Buğdayın Biyofiziksel Karakteristikleri ve Spektral Vejetasyon İndeksleri Arasındaki İlişkinin Belirlenmesi</a:t>
                      </a:r>
                      <a:endParaRPr lang="tr-TR" sz="1400" dirty="0">
                        <a:effectLst/>
                        <a:latin typeface="Calibri"/>
                        <a:ea typeface="SimSun"/>
                        <a:cs typeface="Times New Roman"/>
                      </a:endParaRPr>
                    </a:p>
                  </a:txBody>
                  <a:tcPr marL="68580" marR="68580" marT="0" marB="0">
                    <a:solidFill>
                      <a:schemeClr val="accent1">
                        <a:alpha val="59000"/>
                      </a:schemeClr>
                    </a:solidFill>
                  </a:tcPr>
                </a:tc>
                <a:extLst>
                  <a:ext uri="{0D108BD9-81ED-4DB2-BD59-A6C34878D82A}">
                    <a16:rowId xmlns:a16="http://schemas.microsoft.com/office/drawing/2014/main" val="10000"/>
                  </a:ext>
                </a:extLst>
              </a:tr>
              <a:tr h="0">
                <a:tc>
                  <a:txBody>
                    <a:bodyPr/>
                    <a:lstStyle/>
                    <a:p>
                      <a:pPr algn="just">
                        <a:lnSpc>
                          <a:spcPct val="115000"/>
                        </a:lnSpc>
                        <a:spcAft>
                          <a:spcPts val="0"/>
                        </a:spcAft>
                      </a:pPr>
                      <a:r>
                        <a:rPr lang="tr-TR" sz="1400">
                          <a:effectLst/>
                        </a:rPr>
                        <a:t>PROJE NUMARASI</a:t>
                      </a:r>
                      <a:endParaRPr lang="tr-TR" sz="1400">
                        <a:effectLst/>
                        <a:latin typeface="Calibri"/>
                        <a:ea typeface="SimSun"/>
                        <a:cs typeface="Times New Roman"/>
                      </a:endParaRPr>
                    </a:p>
                  </a:txBody>
                  <a:tcPr marL="68580" marR="68580" marT="0" marB="0">
                    <a:solidFill>
                      <a:schemeClr val="accent1">
                        <a:alpha val="59000"/>
                      </a:schemeClr>
                    </a:solidFill>
                  </a:tcPr>
                </a:tc>
                <a:tc>
                  <a:txBody>
                    <a:bodyPr/>
                    <a:lstStyle/>
                    <a:p>
                      <a:pPr algn="just">
                        <a:lnSpc>
                          <a:spcPct val="115000"/>
                        </a:lnSpc>
                        <a:spcAft>
                          <a:spcPts val="0"/>
                        </a:spcAft>
                      </a:pPr>
                      <a:r>
                        <a:rPr lang="tr-TR" sz="1400" dirty="0">
                          <a:solidFill>
                            <a:schemeClr val="bg1"/>
                          </a:solidFill>
                          <a:effectLst/>
                        </a:rPr>
                        <a:t>TAGEM/TBAD/12 A12/PO7/01</a:t>
                      </a:r>
                      <a:endParaRPr lang="tr-TR" sz="1400" dirty="0">
                        <a:solidFill>
                          <a:schemeClr val="bg1"/>
                        </a:solidFill>
                        <a:effectLst/>
                        <a:latin typeface="Calibri"/>
                        <a:ea typeface="SimSun"/>
                        <a:cs typeface="Times New Roman"/>
                      </a:endParaRPr>
                    </a:p>
                  </a:txBody>
                  <a:tcPr marL="68580" marR="68580" marT="0" marB="0">
                    <a:solidFill>
                      <a:schemeClr val="accent1">
                        <a:alpha val="59000"/>
                      </a:schemeClr>
                    </a:solidFill>
                  </a:tcPr>
                </a:tc>
                <a:extLst>
                  <a:ext uri="{0D108BD9-81ED-4DB2-BD59-A6C34878D82A}">
                    <a16:rowId xmlns:a16="http://schemas.microsoft.com/office/drawing/2014/main" val="10001"/>
                  </a:ext>
                </a:extLst>
              </a:tr>
              <a:tr h="0">
                <a:tc>
                  <a:txBody>
                    <a:bodyPr/>
                    <a:lstStyle/>
                    <a:p>
                      <a:pPr algn="just">
                        <a:lnSpc>
                          <a:spcPct val="115000"/>
                        </a:lnSpc>
                        <a:spcAft>
                          <a:spcPts val="0"/>
                        </a:spcAft>
                      </a:pPr>
                      <a:r>
                        <a:rPr lang="tr-TR" sz="1400" dirty="0">
                          <a:effectLst/>
                        </a:rPr>
                        <a:t>PROJE LİDERİ</a:t>
                      </a:r>
                      <a:endParaRPr lang="tr-TR" sz="1400" dirty="0">
                        <a:effectLst/>
                        <a:latin typeface="Calibri"/>
                        <a:ea typeface="SimSun"/>
                        <a:cs typeface="Times New Roman"/>
                      </a:endParaRPr>
                    </a:p>
                  </a:txBody>
                  <a:tcPr marL="68580" marR="68580" marT="0" marB="0">
                    <a:solidFill>
                      <a:schemeClr val="accent1">
                        <a:alpha val="59000"/>
                      </a:schemeClr>
                    </a:solidFill>
                  </a:tcPr>
                </a:tc>
                <a:tc>
                  <a:txBody>
                    <a:bodyPr/>
                    <a:lstStyle/>
                    <a:p>
                      <a:pPr algn="just">
                        <a:lnSpc>
                          <a:spcPct val="115000"/>
                        </a:lnSpc>
                        <a:spcAft>
                          <a:spcPts val="0"/>
                        </a:spcAft>
                      </a:pPr>
                      <a:r>
                        <a:rPr lang="tr-TR" sz="1400" dirty="0" smtClean="0">
                          <a:solidFill>
                            <a:schemeClr val="bg1"/>
                          </a:solidFill>
                          <a:effectLst/>
                        </a:rPr>
                        <a:t>Sinem ATAKER BAYRAKTAR</a:t>
                      </a:r>
                      <a:endParaRPr lang="tr-TR" sz="1400" dirty="0">
                        <a:solidFill>
                          <a:schemeClr val="bg1"/>
                        </a:solidFill>
                        <a:effectLst/>
                        <a:latin typeface="Calibri"/>
                        <a:ea typeface="SimSun"/>
                        <a:cs typeface="Times New Roman"/>
                      </a:endParaRPr>
                    </a:p>
                  </a:txBody>
                  <a:tcPr marL="68580" marR="68580" marT="0" marB="0">
                    <a:solidFill>
                      <a:schemeClr val="accent1">
                        <a:alpha val="59000"/>
                      </a:schemeClr>
                    </a:solidFill>
                  </a:tcPr>
                </a:tc>
                <a:extLst>
                  <a:ext uri="{0D108BD9-81ED-4DB2-BD59-A6C34878D82A}">
                    <a16:rowId xmlns:a16="http://schemas.microsoft.com/office/drawing/2014/main" val="10002"/>
                  </a:ext>
                </a:extLst>
              </a:tr>
              <a:tr h="0">
                <a:tc>
                  <a:txBody>
                    <a:bodyPr/>
                    <a:lstStyle/>
                    <a:p>
                      <a:pPr marL="0" marR="0" indent="0" algn="just" defTabSz="914400" eaLnBrk="1" fontAlgn="auto" latinLnBrk="0" hangingPunct="1">
                        <a:lnSpc>
                          <a:spcPct val="115000"/>
                        </a:lnSpc>
                        <a:spcBef>
                          <a:spcPts val="0"/>
                        </a:spcBef>
                        <a:spcAft>
                          <a:spcPts val="0"/>
                        </a:spcAft>
                        <a:buClrTx/>
                        <a:buSzTx/>
                        <a:buFontTx/>
                        <a:buNone/>
                        <a:tabLst/>
                        <a:defRPr/>
                      </a:pPr>
                      <a:r>
                        <a:rPr lang="en-US" sz="1400" b="1" dirty="0" smtClean="0">
                          <a:solidFill>
                            <a:schemeClr val="lt1"/>
                          </a:solidFill>
                          <a:effectLst/>
                          <a:latin typeface="+mn-lt"/>
                          <a:ea typeface="+mn-ea"/>
                          <a:cs typeface="+mn-cs"/>
                        </a:rPr>
                        <a:t>PROJE YÜRÜTÜCÜLERİ</a:t>
                      </a:r>
                      <a:endParaRPr lang="tr-TR" sz="1400" b="1" dirty="0" smtClean="0">
                        <a:solidFill>
                          <a:schemeClr val="lt1"/>
                        </a:solidFill>
                        <a:effectLst/>
                        <a:latin typeface="+mn-lt"/>
                        <a:ea typeface="+mn-ea"/>
                        <a:cs typeface="+mn-cs"/>
                      </a:endParaRPr>
                    </a:p>
                    <a:p>
                      <a:pPr algn="just">
                        <a:lnSpc>
                          <a:spcPct val="115000"/>
                        </a:lnSpc>
                        <a:spcAft>
                          <a:spcPts val="0"/>
                        </a:spcAft>
                      </a:pPr>
                      <a:endParaRPr lang="tr-TR" sz="1400" dirty="0">
                        <a:effectLst/>
                        <a:latin typeface="Calibri"/>
                        <a:ea typeface="SimSun"/>
                        <a:cs typeface="Times New Roman"/>
                      </a:endParaRPr>
                    </a:p>
                  </a:txBody>
                  <a:tcPr marL="68580" marR="68580" marT="0" marB="0">
                    <a:solidFill>
                      <a:schemeClr val="accent1">
                        <a:alpha val="59000"/>
                      </a:schemeClr>
                    </a:solidFill>
                  </a:tcPr>
                </a:tc>
                <a:tc>
                  <a:txBody>
                    <a:bodyPr/>
                    <a:lstStyle/>
                    <a:p>
                      <a:pPr marL="0" algn="just">
                        <a:lnSpc>
                          <a:spcPct val="115000"/>
                        </a:lnSpc>
                        <a:spcAft>
                          <a:spcPts val="0"/>
                        </a:spcAft>
                      </a:pPr>
                      <a:r>
                        <a:rPr lang="en-US" sz="1400" dirty="0" smtClean="0">
                          <a:solidFill>
                            <a:schemeClr val="bg1"/>
                          </a:solidFill>
                          <a:effectLst/>
                          <a:latin typeface="+mn-lt"/>
                          <a:ea typeface="+mn-ea"/>
                          <a:cs typeface="+mn-cs"/>
                        </a:rPr>
                        <a:t>Dr. Murat </a:t>
                      </a:r>
                      <a:r>
                        <a:rPr lang="en-US" sz="1400" dirty="0" err="1" smtClean="0">
                          <a:solidFill>
                            <a:schemeClr val="bg1"/>
                          </a:solidFill>
                          <a:effectLst/>
                          <a:latin typeface="+mn-lt"/>
                          <a:ea typeface="+mn-ea"/>
                          <a:cs typeface="+mn-cs"/>
                        </a:rPr>
                        <a:t>Güven</a:t>
                      </a:r>
                      <a:r>
                        <a:rPr lang="en-US" sz="1400" dirty="0" smtClean="0">
                          <a:solidFill>
                            <a:schemeClr val="bg1"/>
                          </a:solidFill>
                          <a:effectLst/>
                          <a:latin typeface="+mn-lt"/>
                          <a:ea typeface="+mn-ea"/>
                          <a:cs typeface="+mn-cs"/>
                        </a:rPr>
                        <a:t> TUGAÇ</a:t>
                      </a:r>
                    </a:p>
                    <a:p>
                      <a:pPr marL="0" algn="just">
                        <a:lnSpc>
                          <a:spcPct val="115000"/>
                        </a:lnSpc>
                        <a:spcAft>
                          <a:spcPts val="0"/>
                        </a:spcAft>
                      </a:pPr>
                      <a:r>
                        <a:rPr lang="en-US" sz="1400" dirty="0" smtClean="0">
                          <a:solidFill>
                            <a:schemeClr val="bg1"/>
                          </a:solidFill>
                          <a:effectLst/>
                          <a:latin typeface="+mn-lt"/>
                          <a:ea typeface="+mn-ea"/>
                          <a:cs typeface="+mn-cs"/>
                        </a:rPr>
                        <a:t>Dr. </a:t>
                      </a:r>
                      <a:r>
                        <a:rPr lang="en-US" sz="1400" dirty="0" err="1" smtClean="0">
                          <a:solidFill>
                            <a:schemeClr val="bg1"/>
                          </a:solidFill>
                          <a:effectLst/>
                          <a:latin typeface="+mn-lt"/>
                          <a:ea typeface="+mn-ea"/>
                          <a:cs typeface="+mn-cs"/>
                        </a:rPr>
                        <a:t>Ediz</a:t>
                      </a:r>
                      <a:r>
                        <a:rPr lang="en-US" sz="1400" dirty="0" smtClean="0">
                          <a:solidFill>
                            <a:schemeClr val="bg1"/>
                          </a:solidFill>
                          <a:effectLst/>
                          <a:latin typeface="+mn-lt"/>
                          <a:ea typeface="+mn-ea"/>
                          <a:cs typeface="+mn-cs"/>
                        </a:rPr>
                        <a:t> ÜNAL</a:t>
                      </a:r>
                    </a:p>
                    <a:p>
                      <a:pPr marL="0" algn="just">
                        <a:lnSpc>
                          <a:spcPct val="115000"/>
                        </a:lnSpc>
                        <a:spcAft>
                          <a:spcPts val="0"/>
                        </a:spcAft>
                      </a:pPr>
                      <a:r>
                        <a:rPr lang="en-US" sz="1400" dirty="0" smtClean="0">
                          <a:solidFill>
                            <a:schemeClr val="bg1"/>
                          </a:solidFill>
                          <a:effectLst/>
                          <a:latin typeface="+mn-lt"/>
                          <a:ea typeface="+mn-ea"/>
                          <a:cs typeface="+mn-cs"/>
                        </a:rPr>
                        <a:t>Dr. </a:t>
                      </a:r>
                      <a:r>
                        <a:rPr lang="en-US" sz="1400" dirty="0" err="1" smtClean="0">
                          <a:solidFill>
                            <a:schemeClr val="bg1"/>
                          </a:solidFill>
                          <a:effectLst/>
                          <a:latin typeface="+mn-lt"/>
                          <a:ea typeface="+mn-ea"/>
                          <a:cs typeface="+mn-cs"/>
                        </a:rPr>
                        <a:t>Nihal</a:t>
                      </a:r>
                      <a:r>
                        <a:rPr lang="en-US" sz="1400" dirty="0" smtClean="0">
                          <a:solidFill>
                            <a:schemeClr val="bg1"/>
                          </a:solidFill>
                          <a:effectLst/>
                          <a:latin typeface="+mn-lt"/>
                          <a:ea typeface="+mn-ea"/>
                          <a:cs typeface="+mn-cs"/>
                        </a:rPr>
                        <a:t> CEYLAN</a:t>
                      </a:r>
                    </a:p>
                    <a:p>
                      <a:pPr marL="0" algn="just">
                        <a:lnSpc>
                          <a:spcPct val="115000"/>
                        </a:lnSpc>
                        <a:spcAft>
                          <a:spcPts val="0"/>
                        </a:spcAft>
                      </a:pPr>
                      <a:r>
                        <a:rPr lang="en-US" sz="1400" dirty="0" err="1" smtClean="0">
                          <a:solidFill>
                            <a:schemeClr val="bg1"/>
                          </a:solidFill>
                          <a:effectLst/>
                          <a:latin typeface="+mn-lt"/>
                          <a:ea typeface="+mn-ea"/>
                          <a:cs typeface="+mn-cs"/>
                        </a:rPr>
                        <a:t>Fatma</a:t>
                      </a:r>
                      <a:r>
                        <a:rPr lang="en-US" sz="1400" dirty="0" smtClean="0">
                          <a:solidFill>
                            <a:schemeClr val="bg1"/>
                          </a:solidFill>
                          <a:effectLst/>
                          <a:latin typeface="+mn-lt"/>
                          <a:ea typeface="+mn-ea"/>
                          <a:cs typeface="+mn-cs"/>
                        </a:rPr>
                        <a:t> DEDEOĞLU</a:t>
                      </a:r>
                    </a:p>
                    <a:p>
                      <a:pPr marL="0" algn="just">
                        <a:lnSpc>
                          <a:spcPct val="115000"/>
                        </a:lnSpc>
                        <a:spcAft>
                          <a:spcPts val="0"/>
                        </a:spcAft>
                      </a:pPr>
                      <a:r>
                        <a:rPr lang="en-US" sz="1400" dirty="0" smtClean="0">
                          <a:solidFill>
                            <a:schemeClr val="bg1"/>
                          </a:solidFill>
                          <a:effectLst/>
                          <a:latin typeface="+mn-lt"/>
                          <a:ea typeface="+mn-ea"/>
                          <a:cs typeface="+mn-cs"/>
                        </a:rPr>
                        <a:t>Dr. </a:t>
                      </a:r>
                      <a:r>
                        <a:rPr lang="en-US" sz="1400" dirty="0" err="1" smtClean="0">
                          <a:solidFill>
                            <a:schemeClr val="bg1"/>
                          </a:solidFill>
                          <a:effectLst/>
                          <a:latin typeface="+mn-lt"/>
                          <a:ea typeface="+mn-ea"/>
                          <a:cs typeface="+mn-cs"/>
                        </a:rPr>
                        <a:t>Erol</a:t>
                      </a:r>
                      <a:r>
                        <a:rPr lang="en-US" sz="1400" dirty="0" smtClean="0">
                          <a:solidFill>
                            <a:schemeClr val="bg1"/>
                          </a:solidFill>
                          <a:effectLst/>
                          <a:latin typeface="+mn-lt"/>
                          <a:ea typeface="+mn-ea"/>
                          <a:cs typeface="+mn-cs"/>
                        </a:rPr>
                        <a:t> KARAKURT</a:t>
                      </a:r>
                      <a:endParaRPr lang="tr-TR" sz="1400" dirty="0">
                        <a:solidFill>
                          <a:schemeClr val="bg1"/>
                        </a:solidFill>
                        <a:effectLst/>
                        <a:latin typeface="Calibri"/>
                        <a:ea typeface="SimSun"/>
                        <a:cs typeface="Times New Roman"/>
                      </a:endParaRPr>
                    </a:p>
                  </a:txBody>
                  <a:tcPr marL="68580" marR="68580" marT="0" marB="0">
                    <a:solidFill>
                      <a:schemeClr val="accent1">
                        <a:alpha val="59000"/>
                      </a:schemeClr>
                    </a:solidFill>
                  </a:tcPr>
                </a:tc>
                <a:extLst>
                  <a:ext uri="{0D108BD9-81ED-4DB2-BD59-A6C34878D82A}">
                    <a16:rowId xmlns:a16="http://schemas.microsoft.com/office/drawing/2014/main" val="10003"/>
                  </a:ext>
                </a:extLst>
              </a:tr>
              <a:tr h="0">
                <a:tc>
                  <a:txBody>
                    <a:bodyPr/>
                    <a:lstStyle/>
                    <a:p>
                      <a:pPr algn="just">
                        <a:lnSpc>
                          <a:spcPct val="115000"/>
                        </a:lnSpc>
                        <a:spcAft>
                          <a:spcPts val="0"/>
                        </a:spcAft>
                      </a:pPr>
                      <a:r>
                        <a:rPr lang="tr-TR" sz="1400" dirty="0">
                          <a:effectLst/>
                        </a:rPr>
                        <a:t>PROJE YÜRÜTÜCÜSÜ KURULUŞ</a:t>
                      </a:r>
                      <a:endParaRPr lang="tr-TR" sz="1400" dirty="0">
                        <a:effectLst/>
                        <a:latin typeface="Calibri"/>
                        <a:ea typeface="SimSun"/>
                        <a:cs typeface="Times New Roman"/>
                      </a:endParaRPr>
                    </a:p>
                  </a:txBody>
                  <a:tcPr marL="68580" marR="68580" marT="0" marB="0">
                    <a:solidFill>
                      <a:schemeClr val="accent1">
                        <a:alpha val="59000"/>
                      </a:schemeClr>
                    </a:solidFill>
                  </a:tcPr>
                </a:tc>
                <a:tc>
                  <a:txBody>
                    <a:bodyPr/>
                    <a:lstStyle/>
                    <a:p>
                      <a:pPr algn="just">
                        <a:lnSpc>
                          <a:spcPct val="115000"/>
                        </a:lnSpc>
                        <a:spcAft>
                          <a:spcPts val="0"/>
                        </a:spcAft>
                      </a:pPr>
                      <a:r>
                        <a:rPr lang="tr-TR" sz="1400" dirty="0">
                          <a:solidFill>
                            <a:schemeClr val="bg1"/>
                          </a:solidFill>
                          <a:effectLst/>
                        </a:rPr>
                        <a:t>TARM</a:t>
                      </a:r>
                      <a:endParaRPr lang="tr-TR" sz="1400" dirty="0">
                        <a:solidFill>
                          <a:schemeClr val="bg1"/>
                        </a:solidFill>
                        <a:effectLst/>
                        <a:latin typeface="Calibri"/>
                        <a:ea typeface="SimSun"/>
                        <a:cs typeface="Times New Roman"/>
                      </a:endParaRPr>
                    </a:p>
                  </a:txBody>
                  <a:tcPr marL="68580" marR="68580" marT="0" marB="0">
                    <a:solidFill>
                      <a:schemeClr val="accent1">
                        <a:alpha val="59000"/>
                      </a:schemeClr>
                    </a:solidFill>
                  </a:tcPr>
                </a:tc>
                <a:extLst>
                  <a:ext uri="{0D108BD9-81ED-4DB2-BD59-A6C34878D82A}">
                    <a16:rowId xmlns:a16="http://schemas.microsoft.com/office/drawing/2014/main" val="10004"/>
                  </a:ext>
                </a:extLst>
              </a:tr>
              <a:tr h="0">
                <a:tc>
                  <a:txBody>
                    <a:bodyPr/>
                    <a:lstStyle/>
                    <a:p>
                      <a:pPr algn="just">
                        <a:lnSpc>
                          <a:spcPct val="115000"/>
                        </a:lnSpc>
                        <a:spcAft>
                          <a:spcPts val="0"/>
                        </a:spcAft>
                      </a:pPr>
                      <a:r>
                        <a:rPr lang="tr-TR" sz="1400" dirty="0" smtClean="0">
                          <a:effectLst/>
                        </a:rPr>
                        <a:t>RAPORUN </a:t>
                      </a:r>
                      <a:r>
                        <a:rPr lang="tr-TR" sz="1400" dirty="0">
                          <a:effectLst/>
                        </a:rPr>
                        <a:t>İLGİLİ OLDUĞU DÖNEM</a:t>
                      </a:r>
                      <a:endParaRPr lang="tr-TR" sz="1400" dirty="0">
                        <a:effectLst/>
                        <a:latin typeface="Calibri"/>
                        <a:ea typeface="SimSun"/>
                        <a:cs typeface="Times New Roman"/>
                      </a:endParaRPr>
                    </a:p>
                  </a:txBody>
                  <a:tcPr marL="68580" marR="68580" marT="0" marB="0">
                    <a:solidFill>
                      <a:schemeClr val="accent1">
                        <a:alpha val="59000"/>
                      </a:schemeClr>
                    </a:solidFill>
                  </a:tcPr>
                </a:tc>
                <a:tc>
                  <a:txBody>
                    <a:bodyPr/>
                    <a:lstStyle/>
                    <a:p>
                      <a:pPr algn="just">
                        <a:lnSpc>
                          <a:spcPct val="115000"/>
                        </a:lnSpc>
                        <a:spcAft>
                          <a:spcPts val="0"/>
                        </a:spcAft>
                      </a:pPr>
                      <a:r>
                        <a:rPr lang="tr-TR" sz="1400" dirty="0" smtClean="0">
                          <a:solidFill>
                            <a:schemeClr val="bg1"/>
                          </a:solidFill>
                          <a:effectLst/>
                        </a:rPr>
                        <a:t>01/01/2018- 31/12/2019</a:t>
                      </a:r>
                      <a:endParaRPr lang="tr-TR" sz="1400" dirty="0">
                        <a:solidFill>
                          <a:schemeClr val="bg1"/>
                        </a:solidFill>
                        <a:effectLst/>
                        <a:latin typeface="Calibri"/>
                        <a:ea typeface="SimSun"/>
                        <a:cs typeface="Times New Roman"/>
                      </a:endParaRPr>
                    </a:p>
                  </a:txBody>
                  <a:tcPr marL="68580" marR="68580" marT="0" marB="0">
                    <a:solidFill>
                      <a:schemeClr val="accent1">
                        <a:alpha val="59000"/>
                      </a:schemeClr>
                    </a:solidFill>
                  </a:tcPr>
                </a:tc>
                <a:extLst>
                  <a:ext uri="{0D108BD9-81ED-4DB2-BD59-A6C34878D82A}">
                    <a16:rowId xmlns:a16="http://schemas.microsoft.com/office/drawing/2014/main" val="10005"/>
                  </a:ext>
                </a:extLst>
              </a:tr>
            </a:tbl>
          </a:graphicData>
        </a:graphic>
      </p:graphicFrame>
      <p:sp>
        <p:nvSpPr>
          <p:cNvPr id="4" name="Rectangle 3"/>
          <p:cNvSpPr/>
          <p:nvPr/>
        </p:nvSpPr>
        <p:spPr>
          <a:xfrm>
            <a:off x="6629400" y="948691"/>
            <a:ext cx="3886200" cy="4524315"/>
          </a:xfrm>
          <a:prstGeom prst="rect">
            <a:avLst/>
          </a:prstGeom>
          <a:gradFill>
            <a:gsLst>
              <a:gs pos="0">
                <a:schemeClr val="bg1">
                  <a:lumMod val="95000"/>
                  <a:alpha val="26000"/>
                </a:schemeClr>
              </a:gs>
              <a:gs pos="47000">
                <a:schemeClr val="accent1">
                  <a:shade val="93000"/>
                  <a:satMod val="130000"/>
                  <a:alpha val="38000"/>
                </a:schemeClr>
              </a:gs>
              <a:gs pos="100000">
                <a:schemeClr val="bg1">
                  <a:alpha val="52000"/>
                </a:schemeClr>
              </a:gs>
            </a:gsLst>
            <a:lin ang="16200000" scaled="0"/>
          </a:gradFill>
          <a:ln>
            <a:solidFill>
              <a:schemeClr val="accent1"/>
            </a:solidFill>
          </a:ln>
        </p:spPr>
        <p:txBody>
          <a:bodyPr wrap="square">
            <a:spAutoFit/>
          </a:bodyPr>
          <a:lstStyle/>
          <a:p>
            <a:pPr algn="just"/>
            <a:r>
              <a:rPr lang="en-US" sz="900" b="1" dirty="0"/>
              <a:t>ÖZET</a:t>
            </a:r>
            <a:endParaRPr lang="tr-TR" sz="900" b="1" dirty="0"/>
          </a:p>
          <a:p>
            <a:pPr algn="just"/>
            <a:r>
              <a:rPr lang="tr-TR" sz="900" dirty="0"/>
              <a:t>Bitki gelişiminin zamansal olarak izlenmesi hem bölgesel hem de küresel anlamda tarım alanlarının sürdürülebilirliği için gereklidir. Uzaktan algılama teknolojisinde bitki örtüsü için geliştirilen indeksler önemli bir yer tutmakta ve sıkça kullanılmaktadır. Bitki ile doğal ortam arasındaki ilişkiler, farklı modellemeler ve uydu görüntüleri kullanılarak irdelenmektedir. </a:t>
            </a:r>
            <a:r>
              <a:rPr lang="tr-TR" sz="900" dirty="0" err="1"/>
              <a:t>Normalize</a:t>
            </a:r>
            <a:r>
              <a:rPr lang="tr-TR" sz="900" dirty="0"/>
              <a:t> Edilmiş Fark Bitki Örtüsü İndeksi (NDVI) verileri bitki örtüsünün gelişiminin izlenmesinde en çok kullanılan modellerden biridir. Çalışma kapsamında; 2005 yılından başlayarak günümüze kadar ki süreçte Polatlı Tarım İşletme Müdürlüğü’ne ait arazilerde bulunan buğday bitkisinin farklı </a:t>
            </a:r>
            <a:r>
              <a:rPr lang="tr-TR" sz="900" dirty="0" err="1"/>
              <a:t>fenolojik</a:t>
            </a:r>
            <a:r>
              <a:rPr lang="tr-TR" sz="900" dirty="0"/>
              <a:t> dönemlerdeki bitki gelişim durumları uzaktan algılama yöntemleriyle saptanmaya çalışılacaktır. Bu amaçla yıllar içindeki </a:t>
            </a:r>
            <a:r>
              <a:rPr lang="tr-TR" sz="900" dirty="0" err="1"/>
              <a:t>Modis</a:t>
            </a:r>
            <a:r>
              <a:rPr lang="tr-TR" sz="900" dirty="0"/>
              <a:t> uydu görüntüleri kullanılarak; buğdayın gelişimindeki değişim 16 günlük periyotlar halinde izlenecektir. Çalışma alanında buğday bitkisinin </a:t>
            </a:r>
            <a:r>
              <a:rPr lang="tr-TR" sz="900" dirty="0" err="1"/>
              <a:t>fenolojik</a:t>
            </a:r>
            <a:r>
              <a:rPr lang="tr-TR" sz="900" dirty="0"/>
              <a:t> gelişimlerine bağlı olarak bitki gelişim indis değerleri belirlenecektir. Uzun yıllar (Zaman serisi) MODIS NDVI verileri setinden ortalama, minimum ve maksimum NDVI baz görüntüleri üretilecek ve güncel </a:t>
            </a:r>
            <a:r>
              <a:rPr lang="tr-TR" sz="900" dirty="0" err="1"/>
              <a:t>fenolojik</a:t>
            </a:r>
            <a:r>
              <a:rPr lang="tr-TR" sz="900" dirty="0"/>
              <a:t> döneme ait NDVI verisi ile karşılaştırma yapılarak buğdayın gelişme durumunu gösteren grafiksel tablolar ve haritalar üretilecektir. Çalışma sonucunda NDVI verileri ile yıl içindeki bitki gelişiminin izleneceği ve bu değişimlerin geçmiş yıllarla arasındaki farkın ortaya konularak </a:t>
            </a:r>
            <a:r>
              <a:rPr lang="tr-TR" sz="900" dirty="0" err="1"/>
              <a:t>fenolojik</a:t>
            </a:r>
            <a:r>
              <a:rPr lang="tr-TR" sz="900" dirty="0"/>
              <a:t> dönemler içerisinde bitkinin sağlıklı bir gelişim gösterip göstermediği ortaya konulacaktır. Aynı zamanda uzun yıllar NDVI veri seti arasındaki vejetasyon indislerinin verim ile olan korelasyonları belirlenecektir. NDVI değerlerindeki değişimler iklimsel parametreler (yağış, sıcaklık, güneşlenme)  ile de karşılaştırılarak verim üzerindeki etkileri araştırılacaktır. Ayrıca çalışmanın doğruluğu için mekânsal çözünürlüğü daha yüksek olan Göktürk uydusu ile de bitki gelişim durumu incelenmeye çalışılacaktır. Bu çalışma uzaktan algılama teknikleri kullanılarak buğday gelişiminin izlenmesiyle ürüne yönelik verim ve rekolte çalışmaları için temel teşkil edecektir</a:t>
            </a:r>
            <a:r>
              <a:rPr lang="tr-TR" sz="900" dirty="0"/>
              <a:t>.</a:t>
            </a:r>
          </a:p>
          <a:p>
            <a:pPr algn="just"/>
            <a:endParaRPr lang="tr-TR" sz="900" dirty="0"/>
          </a:p>
          <a:p>
            <a:pPr algn="just"/>
            <a:r>
              <a:rPr lang="tr-TR" sz="900" dirty="0"/>
              <a:t> </a:t>
            </a:r>
            <a:r>
              <a:rPr lang="tr-TR" sz="900" b="1" dirty="0"/>
              <a:t>Anahtar kelimeler: </a:t>
            </a:r>
            <a:r>
              <a:rPr lang="tr-TR" sz="900" dirty="0"/>
              <a:t>NDVI, MODIS, Vejetasyon, Uzaktan Algılama, Buğday, Bitki örtüsü, Analiz</a:t>
            </a:r>
          </a:p>
        </p:txBody>
      </p:sp>
    </p:spTree>
    <p:extLst>
      <p:ext uri="{BB962C8B-B14F-4D97-AF65-F5344CB8AC3E}">
        <p14:creationId xmlns:p14="http://schemas.microsoft.com/office/powerpoint/2010/main" val="4188459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Belge" ma:contentTypeID="0x010100E0AF8D366B1E1F46A8D9D4DCA2481E13" ma:contentTypeVersion="0" ma:contentTypeDescription="Yeni belge oluşturun." ma:contentTypeScope="" ma:versionID="fda22111f77b8251664ceaa0a9a53a2a">
  <xsd:schema xmlns:xsd="http://www.w3.org/2001/XMLSchema" xmlns:xs="http://www.w3.org/2001/XMLSchema" xmlns:p="http://schemas.microsoft.com/office/2006/metadata/properties" xmlns:ns1="http://schemas.microsoft.com/sharepoint/v3" targetNamespace="http://schemas.microsoft.com/office/2006/metadata/properties" ma:root="true" ma:fieldsID="f0305f5a1970ef5ab7b84130530577c1"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D1017AD-8860-484D-823D-701786006F15}"/>
</file>

<file path=customXml/itemProps2.xml><?xml version="1.0" encoding="utf-8"?>
<ds:datastoreItem xmlns:ds="http://schemas.openxmlformats.org/officeDocument/2006/customXml" ds:itemID="{5EF03CFD-47E4-4DCD-A989-DA9EFA2FE374}"/>
</file>

<file path=customXml/itemProps3.xml><?xml version="1.0" encoding="utf-8"?>
<ds:datastoreItem xmlns:ds="http://schemas.openxmlformats.org/officeDocument/2006/customXml" ds:itemID="{027CA323-2F8A-4D67-A8D9-26B87F252E00}"/>
</file>

<file path=docProps/app.xml><?xml version="1.0" encoding="utf-8"?>
<Properties xmlns="http://schemas.openxmlformats.org/officeDocument/2006/extended-properties" xmlns:vt="http://schemas.openxmlformats.org/officeDocument/2006/docPropsVTypes">
  <TotalTime>7</TotalTime>
  <Words>344</Words>
  <Application>Microsoft Office PowerPoint</Application>
  <PresentationFormat>Geniş ekran</PresentationFormat>
  <Paragraphs>21</Paragraphs>
  <Slides>1</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vt:i4>
      </vt:variant>
    </vt:vector>
  </HeadingPairs>
  <TitlesOfParts>
    <vt:vector size="8" baseType="lpstr">
      <vt:lpstr>SimSun</vt:lpstr>
      <vt:lpstr>Arial</vt:lpstr>
      <vt:lpstr>Calibri</vt:lpstr>
      <vt:lpstr>Calibri Light</vt:lpstr>
      <vt:lpstr>Tahoma</vt:lpstr>
      <vt:lpstr>Times New Roman</vt:lpstr>
      <vt:lpstr>Office Teması</vt:lpstr>
      <vt:lpstr>Vejetasyon İndisi (NDVI) Kullanılarak Buğday Bitkisinin Gelişiminin İzlenmesi: Polatlı Tarım İşletmesi Örneği </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Bazı Stratejik Ürünlerde Verim, Rekolte Tahmini ve Ürün İzleme Alt Projesi</dc:title>
  <dc:creator>ronaldinho424</dc:creator>
  <cp:lastModifiedBy>ronaldinho424</cp:lastModifiedBy>
  <cp:revision>11</cp:revision>
  <dcterms:created xsi:type="dcterms:W3CDTF">2018-11-07T08:43:32Z</dcterms:created>
  <dcterms:modified xsi:type="dcterms:W3CDTF">2018-11-07T08:50:35Z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0x010100E0AF8D366B1E1F46A8D9D4DCA2481E13</vt:lpwstr>
  </property>
</Properties>
</file>